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8.xml" ContentType="application/vnd.openxmlformats-officedocument.presentationml.tags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2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9"/>
  </p:notesMasterIdLst>
  <p:handoutMasterIdLst>
    <p:handoutMasterId r:id="rId50"/>
  </p:handoutMasterIdLst>
  <p:sldIdLst>
    <p:sldId id="598" r:id="rId2"/>
    <p:sldId id="1030" r:id="rId3"/>
    <p:sldId id="1077" r:id="rId4"/>
    <p:sldId id="1019" r:id="rId5"/>
    <p:sldId id="1037" r:id="rId6"/>
    <p:sldId id="1050" r:id="rId7"/>
    <p:sldId id="1035" r:id="rId8"/>
    <p:sldId id="1038" r:id="rId9"/>
    <p:sldId id="1051" r:id="rId10"/>
    <p:sldId id="1062" r:id="rId11"/>
    <p:sldId id="1081" r:id="rId12"/>
    <p:sldId id="1053" r:id="rId13"/>
    <p:sldId id="1093" r:id="rId14"/>
    <p:sldId id="1087" r:id="rId15"/>
    <p:sldId id="1042" r:id="rId16"/>
    <p:sldId id="1045" r:id="rId17"/>
    <p:sldId id="1094" r:id="rId18"/>
    <p:sldId id="1039" r:id="rId19"/>
    <p:sldId id="938" r:id="rId20"/>
    <p:sldId id="939" r:id="rId21"/>
    <p:sldId id="940" r:id="rId22"/>
    <p:sldId id="956" r:id="rId23"/>
    <p:sldId id="959" r:id="rId24"/>
    <p:sldId id="1028" r:id="rId25"/>
    <p:sldId id="1096" r:id="rId26"/>
    <p:sldId id="952" r:id="rId27"/>
    <p:sldId id="1026" r:id="rId28"/>
    <p:sldId id="1105" r:id="rId29"/>
    <p:sldId id="973" r:id="rId30"/>
    <p:sldId id="1016" r:id="rId31"/>
    <p:sldId id="1095" r:id="rId32"/>
    <p:sldId id="1092" r:id="rId33"/>
    <p:sldId id="1057" r:id="rId34"/>
    <p:sldId id="1060" r:id="rId35"/>
    <p:sldId id="971" r:id="rId36"/>
    <p:sldId id="1118" r:id="rId37"/>
    <p:sldId id="1117" r:id="rId38"/>
    <p:sldId id="1119" r:id="rId39"/>
    <p:sldId id="1109" r:id="rId40"/>
    <p:sldId id="1111" r:id="rId41"/>
    <p:sldId id="1112" r:id="rId42"/>
    <p:sldId id="1120" r:id="rId43"/>
    <p:sldId id="1121" r:id="rId44"/>
    <p:sldId id="1122" r:id="rId45"/>
    <p:sldId id="1123" r:id="rId46"/>
    <p:sldId id="1107" r:id="rId47"/>
    <p:sldId id="11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olinsky" initials="D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D0"/>
    <a:srgbClr val="008000"/>
    <a:srgbClr val="80FF00"/>
    <a:srgbClr val="FF0000"/>
    <a:srgbClr val="408000"/>
    <a:srgbClr val="FF8000"/>
    <a:srgbClr val="9D5F43"/>
    <a:srgbClr val="D38261"/>
    <a:srgbClr val="417B84"/>
    <a:srgbClr val="9E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85550" autoAdjust="0"/>
  </p:normalViewPr>
  <p:slideViewPr>
    <p:cSldViewPr>
      <p:cViewPr>
        <p:scale>
          <a:sx n="100" d="100"/>
          <a:sy n="100" d="100"/>
        </p:scale>
        <p:origin x="-13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7720"/>
    </p:cViewPr>
  </p:sorterViewPr>
  <p:notesViewPr>
    <p:cSldViewPr>
      <p:cViewPr varScale="1">
        <p:scale>
          <a:sx n="69" d="100"/>
          <a:sy n="69" d="100"/>
        </p:scale>
        <p:origin x="-256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commentAuthors" Target="commentAuthor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980C1-EE00-4835-ADDB-05E838696B0B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91EB-2AEB-4E61-9576-37286AD4D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8CCA-316A-4776-9EFF-E3CE5E109FD5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01E6-97FF-4894-B9B7-17479C33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2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0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38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4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0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1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9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45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1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0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7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2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6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756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9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64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8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87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8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4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4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0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3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19" y="6096000"/>
            <a:ext cx="7053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01624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16240" cy="5257800"/>
          </a:xfrm>
        </p:spPr>
        <p:txBody>
          <a:bodyPr/>
          <a:lstStyle>
            <a:lvl1pPr marL="3429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9DD1"/>
              </a:buClr>
              <a:buSzTx/>
              <a:buFont typeface="Arial" pitchFamily="34" charset="0"/>
              <a:buChar char="•"/>
              <a:tabLst/>
              <a:defRPr sz="2600"/>
            </a:lvl1pPr>
            <a:lvl2pPr marL="64008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FD5"/>
              </a:buClr>
              <a:buSzTx/>
              <a:buFont typeface="Arial" pitchFamily="34" charset="0"/>
              <a:buChar char="•"/>
              <a:tabLst/>
              <a:defRPr sz="2400"/>
            </a:lvl2pPr>
            <a:lvl3pPr marL="100584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8FA9"/>
              </a:buClr>
              <a:buSzTx/>
              <a:buFont typeface="Arial" pitchFamily="34" charset="0"/>
              <a:buChar char="•"/>
              <a:tabLst/>
              <a:defRPr sz="2200"/>
            </a:lvl3pPr>
            <a:lvl4pPr marL="12801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66AC"/>
              </a:buClr>
              <a:buSzTx/>
              <a:buFont typeface="Arial" pitchFamily="34" charset="0"/>
              <a:buChar char="•"/>
              <a:tabLst/>
              <a:defRPr sz="2000"/>
            </a:lvl4pPr>
            <a:lvl5pPr marL="155448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2AE"/>
              </a:buClr>
              <a:buSzTx/>
              <a:buFont typeface="Arial" pitchFamily="34" charset="0"/>
              <a:buChar char="•"/>
              <a:tabLst/>
              <a:defRPr sz="1800"/>
            </a:lvl5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9DD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4008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97FD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0584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F8FA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8016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66AC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5448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A2AE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19" y="6096000"/>
            <a:ext cx="7053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86384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8" y="6096000"/>
            <a:ext cx="7863840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1" y="381000"/>
            <a:ext cx="7863839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0863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00200"/>
            <a:ext cx="8086344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B09F79-A957-4866-9C34-0AEFD7E3F2C9}" type="datetimeFigureOut">
              <a:rPr lang="en-US" smtClean="0"/>
              <a:t>7/2/15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4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8.png"/><Relationship Id="rId10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4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8.png"/><Relationship Id="rId10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Relationship Id="rId9" Type="http://schemas.openxmlformats.org/officeDocument/2006/relationships/image" Target="../media/image25.png"/><Relationship Id="rId10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39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8.png"/><Relationship Id="rId1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33.png"/><Relationship Id="rId10" Type="http://schemas.openxmlformats.org/officeDocument/2006/relationships/image" Target="../media/image21.png"/><Relationship Id="rId11" Type="http://schemas.openxmlformats.org/officeDocument/2006/relationships/image" Target="../media/image25.png"/><Relationship Id="rId12" Type="http://schemas.openxmlformats.org/officeDocument/2006/relationships/image" Target="../media/image24.png"/><Relationship Id="rId13" Type="http://schemas.openxmlformats.org/officeDocument/2006/relationships/image" Target="../media/image26.jpe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543800" cy="2593975"/>
          </a:xfrm>
        </p:spPr>
        <p:txBody>
          <a:bodyPr anchor="b">
            <a:normAutofit/>
          </a:bodyPr>
          <a:lstStyle/>
          <a:p>
            <a:r>
              <a:rPr lang="en-US" sz="4000" b="1" dirty="0" smtClean="0"/>
              <a:t>Certificate </a:t>
            </a:r>
            <a:r>
              <a:rPr lang="en-US" sz="4000" b="1" dirty="0" err="1" smtClean="0"/>
              <a:t>Cothority</a:t>
            </a:r>
            <a:r>
              <a:rPr lang="en-US" sz="4000" b="1" dirty="0" smtClean="0"/>
              <a:t>: </a:t>
            </a:r>
            <a:r>
              <a:rPr lang="en-US" sz="4000" dirty="0" smtClean="0"/>
              <a:t>Towards Trustworthy Collective CAs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7848600" cy="5334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Ewa Syta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Iulia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Tamas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Dylan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Visher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David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Wolinsky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Bryan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5334000"/>
            <a:ext cx="78486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2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Yale University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					    </a:t>
            </a:r>
            <a:r>
              <a:rPr lang="en-US" sz="2200" dirty="0" err="1" smtClean="0">
                <a:solidFill>
                  <a:schemeClr val="bg2">
                    <a:lumMod val="25000"/>
                  </a:schemeClr>
                </a:solidFill>
              </a:rPr>
              <a:t>HotPETs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2015 </a:t>
            </a:r>
            <a:endParaRPr lang="en-US" sz="2200" baseline="300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2"/>
    </mc:Choice>
    <mc:Fallback xmlns="">
      <p:transition xmlns:p14="http://schemas.microsoft.com/office/powerpoint/2010/main" spd="slow" advTm="87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CT’s Weakness: Retroactive Security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38200" y="3200400"/>
            <a:ext cx="457200" cy="1176528"/>
            <a:chOff x="838200" y="3200400"/>
            <a:chExt cx="457200" cy="1176528"/>
          </a:xfrm>
        </p:grpSpPr>
        <p:cxnSp>
          <p:nvCxnSpPr>
            <p:cNvPr id="282" name="Straight Arrow Connector 281"/>
            <p:cNvCxnSpPr/>
            <p:nvPr/>
          </p:nvCxnSpPr>
          <p:spPr>
            <a:xfrm>
              <a:off x="1066800" y="3200400"/>
              <a:ext cx="0" cy="117652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838200" y="3429000"/>
              <a:ext cx="457200" cy="610420"/>
              <a:chOff x="3276600" y="1981200"/>
              <a:chExt cx="457200" cy="610420"/>
            </a:xfrm>
          </p:grpSpPr>
          <p:pic>
            <p:nvPicPr>
              <p:cNvPr id="284" name="Picture 283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85" name="Picture 284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29200" y="10668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560833" cy="73152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876110" cy="685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29200" y="3047180"/>
            <a:ext cx="3352800" cy="1956620"/>
            <a:chOff x="5029200" y="3047180"/>
            <a:chExt cx="3352800" cy="1956620"/>
          </a:xfrm>
        </p:grpSpPr>
        <p:sp>
          <p:nvSpPr>
            <p:cNvPr id="95" name="Cloud Callout 94"/>
            <p:cNvSpPr/>
            <p:nvPr/>
          </p:nvSpPr>
          <p:spPr>
            <a:xfrm>
              <a:off x="5029200" y="35814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3916680"/>
              <a:ext cx="762000" cy="731520"/>
              <a:chOff x="5638800" y="3581400"/>
              <a:chExt cx="762000" cy="731520"/>
            </a:xfrm>
          </p:grpSpPr>
          <p:pic>
            <p:nvPicPr>
              <p:cNvPr id="32" name="Picture 31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3" name="Picture 2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400800" y="3916680"/>
              <a:ext cx="762000" cy="731520"/>
              <a:chOff x="5638800" y="3581400"/>
              <a:chExt cx="762000" cy="731520"/>
            </a:xfrm>
          </p:grpSpPr>
          <p:pic>
            <p:nvPicPr>
              <p:cNvPr id="46" name="Picture 45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7" name="Picture 46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7239000" y="3916680"/>
              <a:ext cx="762000" cy="731520"/>
              <a:chOff x="5638800" y="3581400"/>
              <a:chExt cx="762000" cy="731520"/>
            </a:xfrm>
          </p:grpSpPr>
          <p:pic>
            <p:nvPicPr>
              <p:cNvPr id="49" name="Picture 48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50" name="Picture 49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>
              <a:off x="60960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7056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152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5562600" y="3047180"/>
              <a:ext cx="457200" cy="610420"/>
              <a:chOff x="3276600" y="1981200"/>
              <a:chExt cx="457200" cy="610420"/>
            </a:xfrm>
          </p:grpSpPr>
          <p:pic>
            <p:nvPicPr>
              <p:cNvPr id="83" name="Picture 82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87" name="Picture 86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029200" y="4724400"/>
            <a:ext cx="3352800" cy="1981200"/>
            <a:chOff x="5029200" y="4724400"/>
            <a:chExt cx="3352800" cy="1981200"/>
          </a:xfrm>
        </p:grpSpPr>
        <p:sp>
          <p:nvSpPr>
            <p:cNvPr id="94" name="Cloud Callout 93"/>
            <p:cNvSpPr/>
            <p:nvPr/>
          </p:nvSpPr>
          <p:spPr>
            <a:xfrm>
              <a:off x="5029200" y="52832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15000" y="5583939"/>
              <a:ext cx="664646" cy="740661"/>
              <a:chOff x="5638800" y="5486400"/>
              <a:chExt cx="664646" cy="740661"/>
            </a:xfrm>
          </p:grpSpPr>
          <p:pic>
            <p:nvPicPr>
              <p:cNvPr id="34" name="Picture 33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6" name="Picture 5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477000" y="5583939"/>
              <a:ext cx="664646" cy="740661"/>
              <a:chOff x="5638800" y="5486400"/>
              <a:chExt cx="664646" cy="740661"/>
            </a:xfrm>
          </p:grpSpPr>
          <p:pic>
            <p:nvPicPr>
              <p:cNvPr id="40" name="Picture 39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1" name="Picture 40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239000" y="5583939"/>
              <a:ext cx="664646" cy="740661"/>
              <a:chOff x="5638800" y="5486400"/>
              <a:chExt cx="664646" cy="740661"/>
            </a:xfrm>
          </p:grpSpPr>
          <p:pic>
            <p:nvPicPr>
              <p:cNvPr id="43" name="Picture 42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4" name="Picture 43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5562600" y="4724400"/>
              <a:ext cx="457200" cy="610420"/>
              <a:chOff x="3276600" y="1981200"/>
              <a:chExt cx="457200" cy="610420"/>
            </a:xfrm>
          </p:grpSpPr>
          <p:pic>
            <p:nvPicPr>
              <p:cNvPr id="92" name="Picture 91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93" name="Picture 92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  <p:cxnSp>
          <p:nvCxnSpPr>
            <p:cNvPr id="73" name="Straight Arrow Connector 72"/>
            <p:cNvCxnSpPr/>
            <p:nvPr/>
          </p:nvCxnSpPr>
          <p:spPr>
            <a:xfrm>
              <a:off x="60960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7056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3152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57200" y="4800600"/>
            <a:ext cx="2819400" cy="1500664"/>
            <a:chOff x="457200" y="4800600"/>
            <a:chExt cx="2819400" cy="1500664"/>
          </a:xfrm>
        </p:grpSpPr>
        <p:pic>
          <p:nvPicPr>
            <p:cNvPr id="80" name="Picture 79" descr="evil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800600"/>
              <a:ext cx="1070801" cy="8382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371600" y="5562600"/>
              <a:ext cx="1905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Pwned!</a:t>
              </a:r>
              <a:endPara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057400" y="1981200"/>
            <a:ext cx="3581400" cy="610420"/>
            <a:chOff x="2057400" y="1981200"/>
            <a:chExt cx="3581400" cy="610420"/>
          </a:xfrm>
        </p:grpSpPr>
        <p:grpSp>
          <p:nvGrpSpPr>
            <p:cNvPr id="304" name="Group 303"/>
            <p:cNvGrpSpPr/>
            <p:nvPr/>
          </p:nvGrpSpPr>
          <p:grpSpPr>
            <a:xfrm>
              <a:off x="2057400" y="2133600"/>
              <a:ext cx="3276600" cy="0"/>
              <a:chOff x="2057400" y="2133600"/>
              <a:chExt cx="3276600" cy="0"/>
            </a:xfrm>
          </p:grpSpPr>
          <p:cxnSp>
            <p:nvCxnSpPr>
              <p:cNvPr id="268" name="Straight Arrow Connector 267"/>
              <p:cNvCxnSpPr/>
              <p:nvPr/>
            </p:nvCxnSpPr>
            <p:spPr>
              <a:xfrm flipH="1">
                <a:off x="2057400" y="2133600"/>
                <a:ext cx="2819400" cy="0"/>
              </a:xfrm>
              <a:prstGeom prst="straightConnector1">
                <a:avLst/>
              </a:prstGeom>
              <a:ln w="28575" cmpd="sng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876800" y="2133600"/>
                <a:ext cx="457200" cy="0"/>
              </a:xfrm>
              <a:prstGeom prst="line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5181600" y="1981200"/>
              <a:ext cx="457200" cy="610420"/>
              <a:chOff x="3276600" y="1981200"/>
              <a:chExt cx="457200" cy="610420"/>
            </a:xfrm>
          </p:grpSpPr>
          <p:pic>
            <p:nvPicPr>
              <p:cNvPr id="265" name="Picture 264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47" name="Picture 246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sp>
        <p:nvSpPr>
          <p:cNvPr id="98" name="TextBox 97"/>
          <p:cNvSpPr txBox="1"/>
          <p:nvPr/>
        </p:nvSpPr>
        <p:spPr>
          <a:xfrm>
            <a:off x="8002809" y="2754868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294645" y="4736068"/>
            <a:ext cx="123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servers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629400" y="6324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Monitors/Auditors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724400" y="3124200"/>
            <a:ext cx="461665" cy="3048000"/>
            <a:chOff x="4724400" y="3124200"/>
            <a:chExt cx="461665" cy="30480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800600" y="3124200"/>
              <a:ext cx="0" cy="3048000"/>
            </a:xfrm>
            <a:prstGeom prst="straightConnector1">
              <a:avLst/>
            </a:prstGeom>
            <a:ln w="38100" cmpd="sng">
              <a:solidFill>
                <a:schemeClr val="bg2">
                  <a:lumMod val="5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724400" y="4038600"/>
              <a:ext cx="461665" cy="567298"/>
            </a:xfrm>
            <a:prstGeom prst="rect">
              <a:avLst/>
            </a:prstGeom>
            <a:noFill/>
          </p:spPr>
          <p:txBody>
            <a:bodyPr vert="vert"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2">
                      <a:lumMod val="50000"/>
                    </a:schemeClr>
                  </a:solidFill>
                </a:rPr>
                <a:t>Time</a:t>
              </a:r>
              <a:endParaRPr 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05200" y="3886200"/>
            <a:ext cx="12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E58C4"/>
                </a:solidFill>
              </a:rPr>
              <a:t>Cert logged</a:t>
            </a:r>
            <a:endParaRPr lang="en-US" b="1" dirty="0">
              <a:solidFill>
                <a:srgbClr val="0E58C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5879068"/>
            <a:ext cx="14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E58C4"/>
                </a:solidFill>
              </a:rPr>
              <a:t>Cert revoked</a:t>
            </a:r>
            <a:endParaRPr lang="en-US" b="1" dirty="0">
              <a:solidFill>
                <a:srgbClr val="0E58C4"/>
              </a:solidFill>
            </a:endParaRPr>
          </a:p>
        </p:txBody>
      </p:sp>
      <p:cxnSp>
        <p:nvCxnSpPr>
          <p:cNvPr id="89" name="Straight Arrow Connector 88"/>
          <p:cNvCxnSpPr>
            <a:cxnSpLocks noChangeAspect="1"/>
          </p:cNvCxnSpPr>
          <p:nvPr/>
        </p:nvCxnSpPr>
        <p:spPr>
          <a:xfrm flipV="1">
            <a:off x="2362200" y="5486400"/>
            <a:ext cx="1905000" cy="1576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1" name="Picture 100" descr="glas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0"/>
            <a:ext cx="535196" cy="5334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3124200" y="2971800"/>
            <a:ext cx="167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E58C4"/>
                </a:solidFill>
              </a:rPr>
              <a:t>Cert timestamp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57600" y="1752600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google.com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895600" y="4812268"/>
            <a:ext cx="188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E58C4"/>
                </a:solidFill>
              </a:rPr>
              <a:t>Bad cert detected</a:t>
            </a:r>
            <a:endParaRPr lang="en-US" b="1" dirty="0">
              <a:solidFill>
                <a:srgbClr val="0E58C4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020168" y="3212068"/>
            <a:ext cx="78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E58C4"/>
                </a:solidFill>
              </a:rPr>
              <a:t>(signed)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8"/>
    </mc:Choice>
    <mc:Fallback xmlns="">
      <p:transition xmlns:p14="http://schemas.microsoft.com/office/powerpoint/2010/main" spd="slow" advTm="269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2" grpId="0"/>
      <p:bldP spid="96" grpId="0"/>
      <p:bldP spid="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CT’s Weakness: Blocking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38200" y="3200400"/>
            <a:ext cx="457200" cy="1176528"/>
            <a:chOff x="838200" y="3200400"/>
            <a:chExt cx="457200" cy="1176528"/>
          </a:xfrm>
        </p:grpSpPr>
        <p:cxnSp>
          <p:nvCxnSpPr>
            <p:cNvPr id="282" name="Straight Arrow Connector 281"/>
            <p:cNvCxnSpPr/>
            <p:nvPr/>
          </p:nvCxnSpPr>
          <p:spPr>
            <a:xfrm>
              <a:off x="1066800" y="3200400"/>
              <a:ext cx="0" cy="117652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838200" y="3429000"/>
              <a:ext cx="457200" cy="610420"/>
              <a:chOff x="3276600" y="1981200"/>
              <a:chExt cx="457200" cy="610420"/>
            </a:xfrm>
          </p:grpSpPr>
          <p:pic>
            <p:nvPicPr>
              <p:cNvPr id="284" name="Picture 283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85" name="Picture 284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29200" y="10668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560833" cy="73152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876110" cy="685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29200" y="3047180"/>
            <a:ext cx="3352800" cy="1956620"/>
            <a:chOff x="5029200" y="3047180"/>
            <a:chExt cx="3352800" cy="1956620"/>
          </a:xfrm>
        </p:grpSpPr>
        <p:sp>
          <p:nvSpPr>
            <p:cNvPr id="95" name="Cloud Callout 94"/>
            <p:cNvSpPr/>
            <p:nvPr/>
          </p:nvSpPr>
          <p:spPr>
            <a:xfrm>
              <a:off x="5029200" y="35814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3916680"/>
              <a:ext cx="762000" cy="731520"/>
              <a:chOff x="5638800" y="3581400"/>
              <a:chExt cx="762000" cy="731520"/>
            </a:xfrm>
          </p:grpSpPr>
          <p:pic>
            <p:nvPicPr>
              <p:cNvPr id="32" name="Picture 31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3" name="Picture 2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400800" y="3916680"/>
              <a:ext cx="762000" cy="731520"/>
              <a:chOff x="5638800" y="3581400"/>
              <a:chExt cx="762000" cy="731520"/>
            </a:xfrm>
          </p:grpSpPr>
          <p:pic>
            <p:nvPicPr>
              <p:cNvPr id="46" name="Picture 45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7" name="Picture 46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7239000" y="3916680"/>
              <a:ext cx="762000" cy="731520"/>
              <a:chOff x="5638800" y="3581400"/>
              <a:chExt cx="762000" cy="731520"/>
            </a:xfrm>
          </p:grpSpPr>
          <p:pic>
            <p:nvPicPr>
              <p:cNvPr id="49" name="Picture 48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50" name="Picture 49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>
              <a:off x="60960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7056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152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5562600" y="3047180"/>
              <a:ext cx="457200" cy="610420"/>
              <a:chOff x="3276600" y="1981200"/>
              <a:chExt cx="457200" cy="610420"/>
            </a:xfrm>
          </p:grpSpPr>
          <p:pic>
            <p:nvPicPr>
              <p:cNvPr id="83" name="Picture 82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87" name="Picture 86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029200" y="4724400"/>
            <a:ext cx="3352800" cy="1981200"/>
            <a:chOff x="5029200" y="4724400"/>
            <a:chExt cx="3352800" cy="1981200"/>
          </a:xfrm>
        </p:grpSpPr>
        <p:sp>
          <p:nvSpPr>
            <p:cNvPr id="94" name="Cloud Callout 93"/>
            <p:cNvSpPr/>
            <p:nvPr/>
          </p:nvSpPr>
          <p:spPr>
            <a:xfrm>
              <a:off x="5029200" y="52832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15000" y="5583939"/>
              <a:ext cx="664646" cy="740661"/>
              <a:chOff x="5638800" y="5486400"/>
              <a:chExt cx="664646" cy="740661"/>
            </a:xfrm>
          </p:grpSpPr>
          <p:pic>
            <p:nvPicPr>
              <p:cNvPr id="34" name="Picture 33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6" name="Picture 5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477000" y="5583939"/>
              <a:ext cx="664646" cy="740661"/>
              <a:chOff x="5638800" y="5486400"/>
              <a:chExt cx="664646" cy="740661"/>
            </a:xfrm>
          </p:grpSpPr>
          <p:pic>
            <p:nvPicPr>
              <p:cNvPr id="40" name="Picture 39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1" name="Picture 40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239000" y="5583939"/>
              <a:ext cx="664646" cy="740661"/>
              <a:chOff x="5638800" y="5486400"/>
              <a:chExt cx="664646" cy="740661"/>
            </a:xfrm>
          </p:grpSpPr>
          <p:pic>
            <p:nvPicPr>
              <p:cNvPr id="43" name="Picture 42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4" name="Picture 43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5562600" y="4724400"/>
              <a:ext cx="457200" cy="610420"/>
              <a:chOff x="3276600" y="1981200"/>
              <a:chExt cx="457200" cy="610420"/>
            </a:xfrm>
          </p:grpSpPr>
          <p:pic>
            <p:nvPicPr>
              <p:cNvPr id="92" name="Picture 91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93" name="Picture 92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  <p:cxnSp>
          <p:nvCxnSpPr>
            <p:cNvPr id="73" name="Straight Arrow Connector 72"/>
            <p:cNvCxnSpPr/>
            <p:nvPr/>
          </p:nvCxnSpPr>
          <p:spPr>
            <a:xfrm>
              <a:off x="60960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7056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3152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0" name="Picture 79" descr="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1070801" cy="8382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371600" y="55626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Pwned!</a:t>
            </a:r>
            <a:endParaRPr lang="en-US" sz="4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62200" y="5204936"/>
            <a:ext cx="990600" cy="738664"/>
            <a:chOff x="2514600" y="5638800"/>
            <a:chExt cx="990600" cy="738664"/>
          </a:xfrm>
        </p:grpSpPr>
        <p:cxnSp>
          <p:nvCxnSpPr>
            <p:cNvPr id="226" name="Straight Arrow Connector 225"/>
            <p:cNvCxnSpPr/>
            <p:nvPr/>
          </p:nvCxnSpPr>
          <p:spPr>
            <a:xfrm>
              <a:off x="2514600" y="6096000"/>
              <a:ext cx="9906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3048000" y="5638800"/>
              <a:ext cx="457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X</a:t>
              </a:r>
              <a:endParaRPr lang="en-US" sz="4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8002809" y="2754868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7294645" y="4736068"/>
            <a:ext cx="123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servers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629400" y="6324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Monitors/Auditors</a:t>
            </a:r>
            <a:endParaRPr lang="en-US" dirty="0"/>
          </a:p>
        </p:txBody>
      </p:sp>
      <p:grpSp>
        <p:nvGrpSpPr>
          <p:cNvPr id="229" name="Group 228"/>
          <p:cNvGrpSpPr/>
          <p:nvPr/>
        </p:nvGrpSpPr>
        <p:grpSpPr>
          <a:xfrm>
            <a:off x="2057400" y="1981200"/>
            <a:ext cx="3581400" cy="610420"/>
            <a:chOff x="2057400" y="1981200"/>
            <a:chExt cx="3581400" cy="610420"/>
          </a:xfrm>
        </p:grpSpPr>
        <p:grpSp>
          <p:nvGrpSpPr>
            <p:cNvPr id="304" name="Group 303"/>
            <p:cNvGrpSpPr/>
            <p:nvPr/>
          </p:nvGrpSpPr>
          <p:grpSpPr>
            <a:xfrm>
              <a:off x="2057400" y="2133600"/>
              <a:ext cx="3276600" cy="0"/>
              <a:chOff x="2057400" y="2133600"/>
              <a:chExt cx="3276600" cy="0"/>
            </a:xfrm>
          </p:grpSpPr>
          <p:cxnSp>
            <p:nvCxnSpPr>
              <p:cNvPr id="268" name="Straight Arrow Connector 267"/>
              <p:cNvCxnSpPr/>
              <p:nvPr/>
            </p:nvCxnSpPr>
            <p:spPr>
              <a:xfrm flipH="1">
                <a:off x="2057400" y="2133600"/>
                <a:ext cx="2819400" cy="0"/>
              </a:xfrm>
              <a:prstGeom prst="straightConnector1">
                <a:avLst/>
              </a:prstGeom>
              <a:ln w="28575" cmpd="sng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876800" y="2133600"/>
                <a:ext cx="457200" cy="0"/>
              </a:xfrm>
              <a:prstGeom prst="line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5181600" y="1981200"/>
              <a:ext cx="457200" cy="610420"/>
              <a:chOff x="3276600" y="1981200"/>
              <a:chExt cx="457200" cy="610420"/>
            </a:xfrm>
          </p:grpSpPr>
          <p:pic>
            <p:nvPicPr>
              <p:cNvPr id="265" name="Picture 264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47" name="Picture 246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2971800" y="2209800"/>
            <a:ext cx="2149244" cy="4368800"/>
            <a:chOff x="2971800" y="2209800"/>
            <a:chExt cx="2149244" cy="4368800"/>
          </a:xfrm>
        </p:grpSpPr>
        <p:pic>
          <p:nvPicPr>
            <p:cNvPr id="9" name="Picture 8" descr="dictator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209800"/>
              <a:ext cx="626516" cy="1295400"/>
            </a:xfrm>
            <a:prstGeom prst="rect">
              <a:avLst/>
            </a:prstGeom>
          </p:spPr>
        </p:pic>
        <p:pic>
          <p:nvPicPr>
            <p:cNvPr id="12" name="Picture 11" descr="firewall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962400"/>
              <a:ext cx="1768244" cy="2616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71800" y="3429000"/>
              <a:ext cx="1834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Dave</a:t>
              </a:r>
              <a:r>
                <a:rPr lang="en-US" dirty="0"/>
                <a:t> </a:t>
              </a:r>
              <a:r>
                <a:rPr lang="en-US" dirty="0" smtClean="0"/>
                <a:t>the Dictator</a:t>
              </a:r>
              <a:endParaRPr lang="en-US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657600" y="1752600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7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8"/>
    </mc:Choice>
    <mc:Fallback xmlns="">
      <p:transition xmlns:p14="http://schemas.microsoft.com/office/powerpoint/2010/main" spd="slow" advTm="193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0" y="990600"/>
            <a:ext cx="3962400" cy="5791200"/>
          </a:xfrm>
          <a:prstGeom prst="roundRect">
            <a:avLst/>
          </a:prstGeom>
          <a:noFill/>
          <a:ln w="38100" cmpd="sng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5105400" y="3048000"/>
            <a:ext cx="25146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4953000" y="3124200"/>
            <a:ext cx="91440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“Collective </a:t>
            </a:r>
            <a:r>
              <a:rPr lang="en-US" dirty="0"/>
              <a:t>A</a:t>
            </a:r>
            <a:r>
              <a:rPr lang="en-US" dirty="0" smtClean="0"/>
              <a:t>uthorities”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29200" y="10668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560833" cy="73152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876110" cy="685800"/>
          </a:xfrm>
          <a:prstGeom prst="rect">
            <a:avLst/>
          </a:prstGeom>
        </p:spPr>
      </p:pic>
      <p:sp>
        <p:nvSpPr>
          <p:cNvPr id="95" name="Cloud Callout 94"/>
          <p:cNvSpPr/>
          <p:nvPr/>
        </p:nvSpPr>
        <p:spPr>
          <a:xfrm>
            <a:off x="5029200" y="3581400"/>
            <a:ext cx="3352800" cy="14224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562600" y="3916680"/>
            <a:ext cx="762000" cy="731520"/>
            <a:chOff x="5638800" y="3581400"/>
            <a:chExt cx="762000" cy="731520"/>
          </a:xfrm>
        </p:grpSpPr>
        <p:pic>
          <p:nvPicPr>
            <p:cNvPr id="32" name="Picture 31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581400"/>
              <a:ext cx="560833" cy="731520"/>
            </a:xfrm>
            <a:prstGeom prst="rect">
              <a:avLst/>
            </a:prstGeom>
          </p:spPr>
        </p:pic>
        <p:pic>
          <p:nvPicPr>
            <p:cNvPr id="3" name="Picture 2" descr="fold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593" y="3810000"/>
              <a:ext cx="591207" cy="4572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400800" y="3916680"/>
            <a:ext cx="762000" cy="731520"/>
            <a:chOff x="5638800" y="3581400"/>
            <a:chExt cx="762000" cy="731520"/>
          </a:xfrm>
        </p:grpSpPr>
        <p:pic>
          <p:nvPicPr>
            <p:cNvPr id="46" name="Picture 45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581400"/>
              <a:ext cx="560833" cy="731520"/>
            </a:xfrm>
            <a:prstGeom prst="rect">
              <a:avLst/>
            </a:prstGeom>
          </p:spPr>
        </p:pic>
        <p:pic>
          <p:nvPicPr>
            <p:cNvPr id="47" name="Picture 46" descr="fold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593" y="3810000"/>
              <a:ext cx="591207" cy="45720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7239000" y="3916680"/>
            <a:ext cx="762000" cy="731520"/>
            <a:chOff x="5638800" y="3581400"/>
            <a:chExt cx="762000" cy="731520"/>
          </a:xfrm>
        </p:grpSpPr>
        <p:pic>
          <p:nvPicPr>
            <p:cNvPr id="49" name="Picture 48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3581400"/>
              <a:ext cx="560833" cy="731520"/>
            </a:xfrm>
            <a:prstGeom prst="rect">
              <a:avLst/>
            </a:prstGeom>
          </p:spPr>
        </p:pic>
        <p:pic>
          <p:nvPicPr>
            <p:cNvPr id="50" name="Picture 49" descr="fold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593" y="3810000"/>
              <a:ext cx="591207" cy="457200"/>
            </a:xfrm>
            <a:prstGeom prst="rect">
              <a:avLst/>
            </a:prstGeom>
          </p:spPr>
        </p:pic>
      </p:grpSp>
      <p:sp>
        <p:nvSpPr>
          <p:cNvPr id="94" name="Cloud Callout 93"/>
          <p:cNvSpPr/>
          <p:nvPr/>
        </p:nvSpPr>
        <p:spPr>
          <a:xfrm>
            <a:off x="5029200" y="5283200"/>
            <a:ext cx="3352800" cy="14224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15000" y="5583939"/>
            <a:ext cx="664646" cy="740661"/>
            <a:chOff x="5638800" y="5486400"/>
            <a:chExt cx="664646" cy="740661"/>
          </a:xfrm>
        </p:grpSpPr>
        <p:pic>
          <p:nvPicPr>
            <p:cNvPr id="34" name="Picture 33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486400"/>
              <a:ext cx="560833" cy="731520"/>
            </a:xfrm>
            <a:prstGeom prst="rect">
              <a:avLst/>
            </a:prstGeom>
          </p:spPr>
        </p:pic>
        <p:pic>
          <p:nvPicPr>
            <p:cNvPr id="6" name="Picture 5" descr="glas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659" y="5714999"/>
              <a:ext cx="513787" cy="51206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7000" y="5583939"/>
            <a:ext cx="664646" cy="740661"/>
            <a:chOff x="5638800" y="5486400"/>
            <a:chExt cx="664646" cy="740661"/>
          </a:xfrm>
        </p:grpSpPr>
        <p:pic>
          <p:nvPicPr>
            <p:cNvPr id="40" name="Picture 39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486400"/>
              <a:ext cx="560833" cy="731520"/>
            </a:xfrm>
            <a:prstGeom prst="rect">
              <a:avLst/>
            </a:prstGeom>
          </p:spPr>
        </p:pic>
        <p:pic>
          <p:nvPicPr>
            <p:cNvPr id="41" name="Picture 40" descr="glas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659" y="5714999"/>
              <a:ext cx="513787" cy="51206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7239000" y="5583939"/>
            <a:ext cx="664646" cy="740661"/>
            <a:chOff x="5638800" y="5486400"/>
            <a:chExt cx="664646" cy="740661"/>
          </a:xfrm>
        </p:grpSpPr>
        <p:pic>
          <p:nvPicPr>
            <p:cNvPr id="43" name="Picture 42" descr="sagar-ns-Server-Cabinet-CP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5486400"/>
              <a:ext cx="560833" cy="731520"/>
            </a:xfrm>
            <a:prstGeom prst="rect">
              <a:avLst/>
            </a:prstGeom>
          </p:spPr>
        </p:pic>
        <p:pic>
          <p:nvPicPr>
            <p:cNvPr id="44" name="Picture 43" descr="glass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659" y="5714999"/>
              <a:ext cx="513787" cy="512062"/>
            </a:xfrm>
            <a:prstGeom prst="rect">
              <a:avLst/>
            </a:prstGeom>
          </p:spPr>
        </p:pic>
      </p:grpSp>
      <p:cxnSp>
        <p:nvCxnSpPr>
          <p:cNvPr id="96" name="Straight Arrow Connector 95"/>
          <p:cNvCxnSpPr/>
          <p:nvPr/>
        </p:nvCxnSpPr>
        <p:spPr>
          <a:xfrm>
            <a:off x="1066800" y="3200400"/>
            <a:ext cx="0" cy="11765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38200" y="3429000"/>
            <a:ext cx="457200" cy="610420"/>
            <a:chOff x="3276600" y="1981200"/>
            <a:chExt cx="457200" cy="610420"/>
          </a:xfrm>
        </p:grpSpPr>
        <p:pic>
          <p:nvPicPr>
            <p:cNvPr id="99" name="Picture 98" descr="file-text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981200"/>
              <a:ext cx="412955" cy="533400"/>
            </a:xfrm>
            <a:prstGeom prst="rect">
              <a:avLst/>
            </a:prstGeom>
          </p:spPr>
        </p:pic>
        <p:pic>
          <p:nvPicPr>
            <p:cNvPr id="100" name="Picture 99" descr="approved-seal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304800" cy="381820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3124200" y="1524000"/>
            <a:ext cx="228600" cy="464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3352800" y="2514600"/>
            <a:ext cx="1676400" cy="610420"/>
            <a:chOff x="3429000" y="1828800"/>
            <a:chExt cx="1676400" cy="610420"/>
          </a:xfrm>
        </p:grpSpPr>
        <p:cxnSp>
          <p:nvCxnSpPr>
            <p:cNvPr id="110" name="Straight Arrow Connector 109"/>
            <p:cNvCxnSpPr/>
            <p:nvPr/>
          </p:nvCxnSpPr>
          <p:spPr>
            <a:xfrm flipH="1">
              <a:off x="3429000" y="2133600"/>
              <a:ext cx="1447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4692445" y="1828800"/>
              <a:ext cx="412955" cy="610420"/>
              <a:chOff x="3320845" y="1981200"/>
              <a:chExt cx="412955" cy="610420"/>
            </a:xfrm>
          </p:grpSpPr>
          <p:pic>
            <p:nvPicPr>
              <p:cNvPr id="113" name="Picture 112" descr="file-text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845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114" name="Picture 113" descr="approved-seal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3767695" y="1847088"/>
              <a:ext cx="1032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google.com</a:t>
              </a:r>
              <a:endParaRPr lang="en-US" sz="1400" dirty="0"/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H="1" flipV="1">
            <a:off x="5105400" y="2895601"/>
            <a:ext cx="1219200" cy="685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4953000" y="21336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971800" y="2183993"/>
            <a:ext cx="457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6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000" y="3124200"/>
            <a:ext cx="4572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</a:t>
            </a:r>
            <a:endParaRPr lang="en-US" sz="6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2809" y="2754868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94645" y="4736068"/>
            <a:ext cx="123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servers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629400" y="6324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Monitors/Auditors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2133600" y="3048000"/>
            <a:ext cx="47244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57273" y="3836313"/>
            <a:ext cx="3830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Collective Authority = </a:t>
            </a:r>
            <a:r>
              <a:rPr lang="en-US" sz="2200" i="1" dirty="0" err="1" smtClean="0">
                <a:solidFill>
                  <a:schemeClr val="bg1"/>
                </a:solidFill>
              </a:rPr>
              <a:t>Cothority</a:t>
            </a:r>
            <a:endParaRPr lang="en-US" sz="2200" i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28673" y="3276600"/>
            <a:ext cx="4200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Need: collective validation, sign-off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75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82"/>
    </mc:Choice>
    <mc:Fallback xmlns="">
      <p:transition xmlns:p14="http://schemas.microsoft.com/office/powerpoint/2010/main" spd="slow" advTm="350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9" grpId="0"/>
      <p:bldP spid="120" grpId="0"/>
      <p:bldP spid="67" grpId="1" animBg="1"/>
      <p:bldP spid="4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Troubles with Certificate Authorities </a:t>
            </a:r>
            <a:endParaRPr lang="en-US" sz="1100" dirty="0" smtClean="0"/>
          </a:p>
          <a:p>
            <a:pPr>
              <a:lnSpc>
                <a:spcPct val="140000"/>
              </a:lnSpc>
            </a:pPr>
            <a:r>
              <a:rPr lang="en-US" b="1" dirty="0" smtClean="0"/>
              <a:t>Designing Certificate </a:t>
            </a:r>
            <a:r>
              <a:rPr lang="en-US" b="1" dirty="0" err="1" smtClean="0"/>
              <a:t>Cothorities</a:t>
            </a:r>
            <a:endParaRPr lang="en-US" b="1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Scalable </a:t>
            </a:r>
            <a:r>
              <a:rPr lang="en-US" dirty="0"/>
              <a:t>Collective </a:t>
            </a:r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/>
              <a:t>Log-</a:t>
            </a:r>
            <a:r>
              <a:rPr lang="en-US" dirty="0" smtClean="0"/>
              <a:t>Signing</a:t>
            </a:r>
            <a:endParaRPr lang="en-US" sz="600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The Availability Problem</a:t>
            </a:r>
            <a:endParaRPr lang="en-US" sz="8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Prototype </a:t>
            </a:r>
            <a:r>
              <a:rPr lang="en-US" dirty="0"/>
              <a:t>and Preliminary </a:t>
            </a:r>
            <a:r>
              <a:rPr lang="en-US" dirty="0" smtClean="0"/>
              <a:t>Results</a:t>
            </a:r>
            <a:endParaRPr lang="en-US" sz="10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6472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"/>
    </mc:Choice>
    <mc:Fallback xmlns="">
      <p:transition xmlns:p14="http://schemas.microsoft.com/office/powerpoint/2010/main" spd="slow" advTm="60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</a:t>
            </a:r>
            <a:r>
              <a:rPr lang="en-US" dirty="0" err="1" smtClean="0"/>
              <a:t>Cothority</a:t>
            </a:r>
            <a:r>
              <a:rPr lang="en-US" dirty="0" smtClean="0"/>
              <a:t> (CC)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parties collectively sign, not just a single CA</a:t>
            </a:r>
          </a:p>
          <a:p>
            <a:pPr lvl="1"/>
            <a:r>
              <a:rPr lang="en-US" dirty="0"/>
              <a:t>All participating CAs can propose new certs, all verify </a:t>
            </a:r>
            <a:endParaRPr lang="en-US" sz="1000" dirty="0"/>
          </a:p>
          <a:p>
            <a:pPr lvl="1"/>
            <a:r>
              <a:rPr lang="en-US" dirty="0" smtClean="0"/>
              <a:t>Hundreds or thousands of diverse participants</a:t>
            </a:r>
          </a:p>
          <a:p>
            <a:pPr lvl="2"/>
            <a:r>
              <a:rPr lang="en-US" dirty="0" smtClean="0"/>
              <a:t>CAs, log servers, monitors, auditors</a:t>
            </a:r>
            <a:endParaRPr lang="en-US" dirty="0"/>
          </a:p>
          <a:p>
            <a:pPr lvl="2"/>
            <a:r>
              <a:rPr lang="en-US" dirty="0" smtClean="0"/>
              <a:t>Easy to include new participants</a:t>
            </a:r>
          </a:p>
          <a:p>
            <a:pPr lvl="1"/>
            <a:endParaRPr lang="en-US" sz="1000" dirty="0" smtClean="0"/>
          </a:p>
          <a:p>
            <a:r>
              <a:rPr lang="en-US" dirty="0"/>
              <a:t>Collective signature = </a:t>
            </a:r>
            <a:r>
              <a:rPr lang="en-US" i="1" dirty="0"/>
              <a:t>many</a:t>
            </a:r>
            <a:r>
              <a:rPr lang="en-US" dirty="0"/>
              <a:t> servers </a:t>
            </a:r>
            <a:r>
              <a:rPr lang="en-US" dirty="0" smtClean="0"/>
              <a:t>sign off 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CA can block signature if cert violates policy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verification as if there is one </a:t>
            </a:r>
            <a:r>
              <a:rPr lang="en-US" dirty="0" smtClean="0"/>
              <a:t>CA</a:t>
            </a:r>
          </a:p>
          <a:p>
            <a:pPr lvl="1"/>
            <a:r>
              <a:rPr lang="en-US" dirty="0" smtClean="0"/>
              <a:t>Secure unless </a:t>
            </a:r>
            <a:r>
              <a:rPr lang="en-US" i="1" dirty="0" smtClean="0"/>
              <a:t>many </a:t>
            </a:r>
            <a:r>
              <a:rPr lang="en-US" dirty="0" smtClean="0"/>
              <a:t>servers compromised</a:t>
            </a:r>
          </a:p>
          <a:p>
            <a:endParaRPr lang="en-US" sz="1000" dirty="0"/>
          </a:p>
          <a:p>
            <a:pPr marL="11430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60"/>
    </mc:Choice>
    <mc:Fallback xmlns="">
      <p:transition xmlns:p14="http://schemas.microsoft.com/office/powerpoint/2010/main" spd="slow" advTm="5596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Certificate </a:t>
            </a:r>
            <a:r>
              <a:rPr lang="en-US" dirty="0" err="1" smtClean="0"/>
              <a:t>Cothority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chain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5167764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4381" y="1447800"/>
            <a:ext cx="17610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From this </a:t>
            </a:r>
          </a:p>
          <a:p>
            <a:pPr algn="ctr"/>
            <a:r>
              <a:rPr lang="en-US" sz="3200" dirty="0" smtClean="0"/>
              <a:t>model…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8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2"/>
    </mc:Choice>
    <mc:Fallback xmlns="">
      <p:transition xmlns:p14="http://schemas.microsoft.com/office/powerpoint/2010/main" spd="slow" advTm="73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Certificate </a:t>
            </a:r>
            <a:r>
              <a:rPr lang="en-US" dirty="0" err="1"/>
              <a:t>Cothority</a:t>
            </a:r>
            <a:r>
              <a:rPr lang="en-US" dirty="0"/>
              <a:t>?</a:t>
            </a:r>
          </a:p>
        </p:txBody>
      </p:sp>
      <p:pic>
        <p:nvPicPr>
          <p:cNvPr id="5" name="Picture 4" descr="cha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2641600" cy="452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295400"/>
            <a:ext cx="24525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To this model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56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0"/>
    </mc:Choice>
    <mc:Fallback xmlns="">
      <p:transition xmlns:p14="http://schemas.microsoft.com/office/powerpoint/2010/main" spd="slow" advTm="31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Troubles with Certificate Authorities </a:t>
            </a:r>
            <a:endParaRPr lang="en-US" sz="11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Designing Certificate </a:t>
            </a:r>
            <a:r>
              <a:rPr lang="en-US" dirty="0" err="1" smtClean="0"/>
              <a:t>Cothorities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b="1" dirty="0" smtClean="0"/>
              <a:t>Scalable </a:t>
            </a:r>
            <a:r>
              <a:rPr lang="en-US" b="1" dirty="0"/>
              <a:t>Collective </a:t>
            </a:r>
            <a:r>
              <a:rPr lang="en-US" b="1" dirty="0" err="1" smtClean="0"/>
              <a:t>Schnorr</a:t>
            </a:r>
            <a:r>
              <a:rPr lang="en-US" b="1" dirty="0" smtClean="0"/>
              <a:t> </a:t>
            </a:r>
            <a:r>
              <a:rPr lang="en-US" b="1" dirty="0"/>
              <a:t>Log-</a:t>
            </a:r>
            <a:r>
              <a:rPr lang="en-US" b="1" dirty="0" smtClean="0"/>
              <a:t>Signing</a:t>
            </a:r>
            <a:endParaRPr lang="en-US" sz="600" b="1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The Availability Problem</a:t>
            </a:r>
            <a:endParaRPr lang="en-US" sz="8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Prototype </a:t>
            </a:r>
            <a:r>
              <a:rPr lang="en-US" dirty="0"/>
              <a:t>and Preliminary </a:t>
            </a:r>
            <a:r>
              <a:rPr lang="en-US" dirty="0" smtClean="0"/>
              <a:t>Results</a:t>
            </a:r>
            <a:endParaRPr lang="en-US" sz="10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1307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0"/>
    </mc:Choice>
    <mc:Fallback xmlns="">
      <p:transition xmlns:p14="http://schemas.microsoft.com/office/powerpoint/2010/main" spd="slow" advTm="62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: Collective Signing</a:t>
            </a:r>
            <a:endParaRPr lang="en-US" dirty="0"/>
          </a:p>
        </p:txBody>
      </p:sp>
      <p:pic>
        <p:nvPicPr>
          <p:cNvPr id="6" name="Content Placeholder 5" descr="Screen Shot 2015-06-16 at 4.27.2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 b="3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07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1"/>
    </mc:Choice>
    <mc:Fallback xmlns="">
      <p:transition xmlns:p14="http://schemas.microsoft.com/office/powerpoint/2010/main" spd="slow" advTm="368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: Scalable Collective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dirty="0" err="1" smtClean="0"/>
              <a:t>CoSi</a:t>
            </a:r>
            <a:r>
              <a:rPr lang="en-US" dirty="0" smtClean="0"/>
              <a:t> </a:t>
            </a:r>
            <a:r>
              <a:rPr lang="en-US" dirty="0"/>
              <a:t>builds upon existing </a:t>
            </a:r>
            <a:r>
              <a:rPr lang="en-US" dirty="0" smtClean="0"/>
              <a:t>primitives </a:t>
            </a:r>
          </a:p>
          <a:p>
            <a:pPr lvl="1"/>
            <a:r>
              <a:rPr lang="en-US" dirty="0" err="1" smtClean="0"/>
              <a:t>Merkle</a:t>
            </a:r>
            <a:r>
              <a:rPr lang="en-US" dirty="0" smtClean="0"/>
              <a:t> Trees [Merkle’79]</a:t>
            </a:r>
          </a:p>
          <a:p>
            <a:pPr lvl="1"/>
            <a:r>
              <a:rPr lang="en-US" dirty="0" err="1" smtClean="0"/>
              <a:t>Schnorr</a:t>
            </a:r>
            <a:r>
              <a:rPr lang="en-US" dirty="0" smtClean="0"/>
              <a:t> Signatures [Schnorr’89] and </a:t>
            </a:r>
            <a:r>
              <a:rPr lang="en-US" dirty="0" err="1" smtClean="0"/>
              <a:t>Multisignatures</a:t>
            </a:r>
            <a:r>
              <a:rPr lang="en-US" dirty="0"/>
              <a:t> </a:t>
            </a:r>
            <a:r>
              <a:rPr lang="en-US" dirty="0" smtClean="0"/>
              <a:t>[Itakura’83],[Ohta’99],[Micali’01],[</a:t>
            </a:r>
            <a:r>
              <a:rPr lang="en-US" dirty="0"/>
              <a:t>Bellare’06</a:t>
            </a:r>
            <a:r>
              <a:rPr lang="en-US" dirty="0" smtClean="0"/>
              <a:t>]</a:t>
            </a:r>
          </a:p>
          <a:p>
            <a:pPr lvl="1"/>
            <a:endParaRPr lang="en-US" dirty="0"/>
          </a:p>
          <a:p>
            <a:r>
              <a:rPr lang="en-US" b="1" dirty="0" smtClean="0"/>
              <a:t>Our contribution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cale </a:t>
            </a:r>
            <a:r>
              <a:rPr lang="en-US" dirty="0" err="1" smtClean="0"/>
              <a:t>multisignatures</a:t>
            </a:r>
            <a:r>
              <a:rPr lang="en-US" dirty="0" smtClean="0"/>
              <a:t> to thousands </a:t>
            </a:r>
            <a:r>
              <a:rPr lang="en-US" dirty="0"/>
              <a:t>of nodes</a:t>
            </a:r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trees and aggregation</a:t>
            </a:r>
            <a:r>
              <a:rPr lang="en-US" dirty="0" smtClean="0"/>
              <a:t>, as </a:t>
            </a:r>
            <a:r>
              <a:rPr lang="en-US" dirty="0"/>
              <a:t>in scalable multicast protocols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2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17"/>
    </mc:Choice>
    <mc:Fallback xmlns="">
      <p:transition xmlns:p14="http://schemas.microsoft.com/office/powerpoint/2010/main" spd="slow" advTm="268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4724400"/>
            <a:ext cx="3810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“Authorities” are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Conceptually</a:t>
            </a:r>
            <a:r>
              <a:rPr lang="en-US" sz="2400" dirty="0" smtClean="0"/>
              <a:t> </a:t>
            </a:r>
            <a:r>
              <a:rPr lang="en-US" sz="2400" b="1" dirty="0" smtClean="0"/>
              <a:t>simple </a:t>
            </a:r>
            <a:r>
              <a:rPr lang="en-US" sz="2400" dirty="0" smtClean="0"/>
              <a:t>but </a:t>
            </a:r>
            <a:r>
              <a:rPr lang="en-US" sz="2400" b="1" dirty="0" smtClean="0"/>
              <a:t>security-critical </a:t>
            </a:r>
            <a:r>
              <a:rPr lang="en-US" sz="2400" dirty="0" smtClean="0"/>
              <a:t>services</a:t>
            </a:r>
            <a:endParaRPr lang="en-US" sz="2400" dirty="0"/>
          </a:p>
          <a:p>
            <a:endParaRPr lang="en-US" sz="1500" dirty="0" smtClean="0"/>
          </a:p>
          <a:p>
            <a:pPr lvl="1"/>
            <a:r>
              <a:rPr lang="en-US" dirty="0"/>
              <a:t>Logging and Time-stamping Authorities</a:t>
            </a:r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Naming Authorities</a:t>
            </a:r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Randomness Authorities (e.g., lotteries)</a:t>
            </a:r>
            <a:endParaRPr lang="en-US" sz="1500" dirty="0" smtClean="0"/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Digital Notaries</a:t>
            </a:r>
          </a:p>
          <a:p>
            <a:pPr lvl="1"/>
            <a:endParaRPr lang="en-US" sz="1500" dirty="0" smtClean="0"/>
          </a:p>
          <a:p>
            <a:pPr lvl="1"/>
            <a:r>
              <a:rPr lang="en-US" dirty="0" smtClean="0"/>
              <a:t>Certificate Authorities (CAs)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5" name="Picture 4" descr="beacon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352800"/>
            <a:ext cx="914400" cy="491545"/>
          </a:xfrm>
          <a:prstGeom prst="rect">
            <a:avLst/>
          </a:prstGeom>
        </p:spPr>
      </p:pic>
      <p:pic>
        <p:nvPicPr>
          <p:cNvPr id="6" name="Picture 5" descr="seal-tag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968496"/>
            <a:ext cx="924156" cy="679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05000"/>
            <a:ext cx="914399" cy="488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4826876"/>
            <a:ext cx="1143000" cy="583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4927600"/>
            <a:ext cx="1354667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4114800"/>
            <a:ext cx="1322943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2514600"/>
            <a:ext cx="801562" cy="76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-926" t="16667" r="926" b="18518"/>
          <a:stretch/>
        </p:blipFill>
        <p:spPr>
          <a:xfrm>
            <a:off x="6096000" y="2590800"/>
            <a:ext cx="1371600" cy="444500"/>
          </a:xfrm>
          <a:prstGeom prst="rect">
            <a:avLst/>
          </a:prstGeom>
        </p:spPr>
      </p:pic>
      <p:pic>
        <p:nvPicPr>
          <p:cNvPr id="20" name="Picture 19" descr="etim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71579"/>
            <a:ext cx="914400" cy="566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5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3"/>
    </mc:Choice>
    <mc:Fallback xmlns="">
      <p:transition xmlns:p14="http://schemas.microsoft.com/office/powerpoint/2010/main" spd="slow" advTm="255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371600"/>
          </a:xfrm>
        </p:spPr>
        <p:txBody>
          <a:bodyPr>
            <a:normAutofit/>
          </a:bodyPr>
          <a:lstStyle/>
          <a:p>
            <a:pPr marL="342900" lvl="1">
              <a:buClr>
                <a:srgbClr val="629DD1"/>
              </a:buClr>
            </a:pPr>
            <a:r>
              <a:rPr lang="en-US" sz="2600" dirty="0"/>
              <a:t>Every non-leaf node labeled with the hash of the labels of its children. </a:t>
            </a:r>
          </a:p>
          <a:p>
            <a:r>
              <a:rPr lang="en-US" dirty="0" smtClean="0"/>
              <a:t>Efficient verification of items added into the tree</a:t>
            </a:r>
          </a:p>
        </p:txBody>
      </p:sp>
      <p:sp>
        <p:nvSpPr>
          <p:cNvPr id="4" name="Oval 3"/>
          <p:cNvSpPr/>
          <p:nvPr/>
        </p:nvSpPr>
        <p:spPr>
          <a:xfrm>
            <a:off x="4114800" y="3329463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41676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3048000" y="50058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50058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00600" y="41676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>
          <a:xfrm>
            <a:off x="4419600" y="50058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5005864"/>
            <a:ext cx="548640" cy="548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60081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958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7800" y="6019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76400" y="41793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E=H(H(A)|H(B))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8862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hash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0" y="54630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H(A)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733800" y="54630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H(B)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54630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H(C)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54630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H(D)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276600" y="5844064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962400" y="5844064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648200" y="5844064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410200" y="5844064"/>
            <a:ext cx="0" cy="1828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86400" y="416766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F=H(H(C)|H(D))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7" idx="0"/>
            <a:endCxn id="5" idx="3"/>
          </p:cNvCxnSpPr>
          <p:nvPr/>
        </p:nvCxnSpPr>
        <p:spPr>
          <a:xfrm flipV="1">
            <a:off x="3322320" y="4635958"/>
            <a:ext cx="187026" cy="369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0"/>
            <a:endCxn id="5" idx="5"/>
          </p:cNvCxnSpPr>
          <p:nvPr/>
        </p:nvCxnSpPr>
        <p:spPr>
          <a:xfrm flipH="1" flipV="1">
            <a:off x="3897294" y="4635958"/>
            <a:ext cx="110826" cy="369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0"/>
            <a:endCxn id="11" idx="3"/>
          </p:cNvCxnSpPr>
          <p:nvPr/>
        </p:nvCxnSpPr>
        <p:spPr>
          <a:xfrm flipV="1">
            <a:off x="4693920" y="4635958"/>
            <a:ext cx="187026" cy="369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0"/>
          </p:cNvCxnSpPr>
          <p:nvPr/>
        </p:nvCxnSpPr>
        <p:spPr>
          <a:xfrm flipH="1" flipV="1">
            <a:off x="5268894" y="4635958"/>
            <a:ext cx="110826" cy="3699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" idx="0"/>
            <a:endCxn id="4" idx="3"/>
          </p:cNvCxnSpPr>
          <p:nvPr/>
        </p:nvCxnSpPr>
        <p:spPr>
          <a:xfrm flipV="1">
            <a:off x="3703320" y="3797757"/>
            <a:ext cx="491826" cy="3699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4" idx="5"/>
          </p:cNvCxnSpPr>
          <p:nvPr/>
        </p:nvCxnSpPr>
        <p:spPr>
          <a:xfrm flipH="1" flipV="1">
            <a:off x="4583094" y="3797757"/>
            <a:ext cx="491826" cy="3699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32946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36576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=H(H(E)|H(F))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2800" y="220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2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5"/>
    </mc:Choice>
    <mc:Fallback xmlns="">
      <p:transition xmlns:p14="http://schemas.microsoft.com/office/powerpoint/2010/main" spd="slow" advTm="111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143000"/>
          </a:xfrm>
        </p:spPr>
        <p:txBody>
          <a:bodyPr/>
          <a:lstStyle/>
          <a:p>
            <a:r>
              <a:rPr lang="en-US" dirty="0" smtClean="0"/>
              <a:t>Generator </a:t>
            </a:r>
            <a:r>
              <a:rPr lang="en-US" i="1" dirty="0" smtClean="0"/>
              <a:t>g</a:t>
            </a:r>
            <a:r>
              <a:rPr lang="en-US" dirty="0" smtClean="0"/>
              <a:t> of prime order </a:t>
            </a:r>
            <a:r>
              <a:rPr lang="en-US" i="1" dirty="0" smtClean="0"/>
              <a:t>q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Public/private key pair: (K=g</a:t>
            </a:r>
            <a:r>
              <a:rPr lang="en-US" baseline="30000" dirty="0" smtClean="0"/>
              <a:t>k</a:t>
            </a:r>
            <a:r>
              <a:rPr lang="en-US" dirty="0" smtClean="0"/>
              <a:t>, 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Signer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286000"/>
            <a:ext cx="95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276600"/>
            <a:ext cx="11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657600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17717" y="28956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V=</a:t>
            </a:r>
            <a:r>
              <a:rPr lang="en-US" dirty="0" err="1"/>
              <a:t>g</a:t>
            </a:r>
            <a:r>
              <a:rPr lang="en-US" baseline="30000" dirty="0" err="1"/>
              <a:t>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657600"/>
            <a:ext cx="115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(v – </a:t>
            </a:r>
            <a:r>
              <a:rPr lang="en-US" dirty="0" err="1"/>
              <a:t>kc</a:t>
            </a:r>
            <a:r>
              <a:rPr lang="en-US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3276600"/>
            <a:ext cx="1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/>
              <a:t>= H(M|V)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48768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Commitment recovery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 recovery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715000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4953000"/>
            <a:ext cx="93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V' 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r</a:t>
            </a:r>
            <a:r>
              <a:rPr lang="en-US" dirty="0" err="1" smtClean="0"/>
              <a:t>K</a:t>
            </a:r>
            <a:r>
              <a:rPr lang="en-US" baseline="30000" dirty="0" err="1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3340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’ </a:t>
            </a:r>
            <a:r>
              <a:rPr lang="en-US" dirty="0"/>
              <a:t>= H(M|</a:t>
            </a:r>
            <a:r>
              <a:rPr lang="en-US" dirty="0" smtClean="0"/>
              <a:t>V’)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00400" y="30480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200400" y="34290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00400" y="38862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8200" y="5715000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’ </a:t>
            </a:r>
            <a:r>
              <a:rPr lang="en-US" dirty="0"/>
              <a:t>= </a:t>
            </a:r>
            <a:r>
              <a:rPr lang="en-US" dirty="0" smtClean="0"/>
              <a:t>c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4191000"/>
            <a:ext cx="216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Signature on M: (c, r)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49530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v-kc</a:t>
            </a:r>
            <a:r>
              <a:rPr lang="en-US" dirty="0" err="1" smtClean="0"/>
              <a:t>g</a:t>
            </a:r>
            <a:r>
              <a:rPr lang="en-US" baseline="30000" dirty="0" err="1" smtClean="0"/>
              <a:t>kc</a:t>
            </a:r>
            <a:r>
              <a:rPr lang="en-US" baseline="30000" dirty="0" smtClean="0"/>
              <a:t> </a:t>
            </a:r>
            <a:r>
              <a:rPr lang="en-US" dirty="0" smtClean="0"/>
              <a:t> 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v</a:t>
            </a:r>
            <a:r>
              <a:rPr lang="en-US" baseline="30000" dirty="0"/>
              <a:t> </a:t>
            </a:r>
            <a:r>
              <a:rPr lang="en-US" dirty="0" smtClean="0"/>
              <a:t>= V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48200" y="2895600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3276600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3657600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2743200"/>
            <a:ext cx="45719" cy="152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200" y="4724400"/>
            <a:ext cx="45719" cy="152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8"/>
    </mc:Choice>
    <mc:Fallback xmlns="">
      <p:transition xmlns:p14="http://schemas.microsoft.com/office/powerpoint/2010/main" spd="slow" advTm="267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7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goal is collective signing with N signers</a:t>
            </a:r>
          </a:p>
          <a:p>
            <a:pPr lvl="1"/>
            <a:r>
              <a:rPr lang="en-US" dirty="0" smtClean="0"/>
              <a:t>Everyone produces a signature</a:t>
            </a:r>
            <a:endParaRPr lang="en-US" dirty="0"/>
          </a:p>
          <a:p>
            <a:pPr lvl="1"/>
            <a:r>
              <a:rPr lang="en-US" dirty="0" smtClean="0"/>
              <a:t>N signers-&gt; N signatures</a:t>
            </a:r>
            <a:r>
              <a:rPr lang="en-US" dirty="0"/>
              <a:t> </a:t>
            </a:r>
            <a:r>
              <a:rPr lang="en-US" dirty="0" smtClean="0"/>
              <a:t>-&gt; N verifications!</a:t>
            </a:r>
          </a:p>
          <a:p>
            <a:pPr lvl="1"/>
            <a:r>
              <a:rPr lang="en-US" dirty="0" smtClean="0"/>
              <a:t>Bad for hundreds or thousands of signers!</a:t>
            </a:r>
          </a:p>
          <a:p>
            <a:pPr marL="411480" lvl="1" indent="0">
              <a:buNone/>
            </a:pPr>
            <a:endParaRPr lang="en-US" dirty="0"/>
          </a:p>
          <a:p>
            <a:r>
              <a:rPr lang="en-US" dirty="0" smtClean="0"/>
              <a:t>Better choice – a </a:t>
            </a:r>
            <a:r>
              <a:rPr lang="en-US" dirty="0" err="1" smtClean="0"/>
              <a:t>multisignature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4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48"/>
    </mc:Choice>
    <mc:Fallback xmlns="">
      <p:transition xmlns:p14="http://schemas.microsoft.com/office/powerpoint/2010/main" spd="slow" advTm="200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424469" y="4648200"/>
            <a:ext cx="1066800" cy="38100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 err="1" smtClean="0"/>
              <a:t>Multisignature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33400"/>
          </a:xfrm>
        </p:spPr>
        <p:txBody>
          <a:bodyPr/>
          <a:lstStyle/>
          <a:p>
            <a:r>
              <a:rPr lang="en-US" dirty="0" smtClean="0"/>
              <a:t>Key pairs: (K</a:t>
            </a:r>
            <a:r>
              <a:rPr lang="en-US" baseline="-25000" dirty="0" smtClean="0"/>
              <a:t>1</a:t>
            </a:r>
            <a:r>
              <a:rPr lang="en-US" dirty="0" smtClean="0"/>
              <a:t>=g</a:t>
            </a:r>
            <a:r>
              <a:rPr lang="en-US" baseline="30000" dirty="0" smtClean="0"/>
              <a:t>k</a:t>
            </a:r>
            <a:r>
              <a:rPr lang="en-US" sz="1200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 smtClean="0"/>
              <a:t>) </a:t>
            </a:r>
            <a:r>
              <a:rPr lang="en-US" dirty="0"/>
              <a:t>and (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=g</a:t>
            </a:r>
            <a:r>
              <a:rPr lang="en-US" baseline="30000" dirty="0" smtClean="0"/>
              <a:t>k</a:t>
            </a:r>
            <a:r>
              <a:rPr lang="en-US" sz="1200" baseline="30000" dirty="0" smtClean="0"/>
              <a:t>2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8021" y="1981200"/>
            <a:ext cx="1021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Signer 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748069" y="1981200"/>
            <a:ext cx="958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Verifier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7821" y="25908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7821" y="2971800"/>
            <a:ext cx="110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821" y="3352800"/>
            <a:ext cx="108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66938" y="2590800"/>
            <a:ext cx="77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 smtClean="0"/>
              <a:t>=g</a:t>
            </a:r>
            <a:r>
              <a:rPr lang="en-US" baseline="30000" dirty="0" smtClean="0"/>
              <a:t>v</a:t>
            </a:r>
            <a:r>
              <a:rPr lang="en-US" sz="1000" baseline="30000" dirty="0" smtClean="0"/>
              <a:t>1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8021" y="3352800"/>
            <a:ext cx="138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= (v</a:t>
            </a:r>
            <a:r>
              <a:rPr lang="en-US" baseline="-25000" dirty="0"/>
              <a:t>1</a:t>
            </a:r>
            <a:r>
              <a:rPr lang="en-US" dirty="0"/>
              <a:t> – k</a:t>
            </a:r>
            <a:r>
              <a:rPr lang="en-US" baseline="-25000" dirty="0"/>
              <a:t>1</a:t>
            </a:r>
            <a:r>
              <a:rPr lang="en-US" dirty="0"/>
              <a:t>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8069" y="2971800"/>
            <a:ext cx="137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/>
              <a:t>= H(M|V</a:t>
            </a:r>
            <a:r>
              <a:rPr lang="en-US" baseline="-25000" dirty="0"/>
              <a:t>1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7821" y="45720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Commitment recovery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7821" y="49530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 recovery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7821" y="5410200"/>
            <a:ext cx="97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97421" y="4648200"/>
            <a:ext cx="93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V' = </a:t>
            </a:r>
            <a:r>
              <a:rPr lang="en-US" dirty="0" err="1" smtClean="0"/>
              <a:t>g</a:t>
            </a:r>
            <a:r>
              <a:rPr lang="en-US" baseline="30000" dirty="0" err="1" smtClean="0"/>
              <a:t>r</a:t>
            </a:r>
            <a:r>
              <a:rPr lang="en-US" dirty="0" err="1" smtClean="0"/>
              <a:t>K</a:t>
            </a:r>
            <a:r>
              <a:rPr lang="en-US" baseline="30000" dirty="0" err="1" smtClean="0"/>
              <a:t>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97421" y="5029200"/>
            <a:ext cx="133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’ </a:t>
            </a:r>
            <a:r>
              <a:rPr lang="en-US" dirty="0"/>
              <a:t>= H(M|</a:t>
            </a:r>
            <a:r>
              <a:rPr lang="en-US" dirty="0" smtClean="0"/>
              <a:t>V’)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49621" y="27432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449621" y="31242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449621" y="3581400"/>
            <a:ext cx="9144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97421" y="5410200"/>
            <a:ext cx="8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’ </a:t>
            </a:r>
            <a:r>
              <a:rPr lang="en-US" dirty="0"/>
              <a:t>= </a:t>
            </a:r>
            <a:r>
              <a:rPr lang="en-US" dirty="0" smtClean="0"/>
              <a:t>c 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7531" y="3886200"/>
            <a:ext cx="314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Collective Signature on M: (c, r)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48069" y="2590800"/>
            <a:ext cx="46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78021" y="2971800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748069" y="3352800"/>
            <a:ext cx="34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9269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</a:t>
            </a:r>
            <a:r>
              <a:rPr lang="en-US" dirty="0"/>
              <a:t>= H(</a:t>
            </a:r>
            <a:r>
              <a:rPr lang="en-US" dirty="0" smtClean="0"/>
              <a:t>M</a:t>
            </a:r>
            <a:r>
              <a:rPr lang="en-US" dirty="0"/>
              <a:t>|</a:t>
            </a:r>
            <a:r>
              <a:rPr lang="en-US" dirty="0" smtClean="0"/>
              <a:t>V)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34069" y="2590800"/>
            <a:ext cx="39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110269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39680" y="1981200"/>
            <a:ext cx="1021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Signer 2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3439680" y="3352800"/>
            <a:ext cx="138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 = (v</a:t>
            </a:r>
            <a:r>
              <a:rPr lang="en-US" baseline="-25000" dirty="0"/>
              <a:t>2</a:t>
            </a:r>
            <a:r>
              <a:rPr lang="en-US" dirty="0"/>
              <a:t> –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</a:t>
            </a:r>
            <a:r>
              <a:rPr lang="en-US" dirty="0"/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8597" y="2590800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=g</a:t>
            </a:r>
            <a:r>
              <a:rPr lang="en-US" baseline="30000" dirty="0" smtClean="0"/>
              <a:t>v</a:t>
            </a:r>
            <a:r>
              <a:rPr lang="en-US" sz="1000" baseline="30000" dirty="0" smtClean="0"/>
              <a:t>2</a:t>
            </a:r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2843069" y="2971800"/>
            <a:ext cx="2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00669" y="4648200"/>
            <a:ext cx="9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K=K</a:t>
            </a:r>
            <a:r>
              <a:rPr lang="en-US" baseline="-25000" dirty="0" smtClean="0"/>
              <a:t>1</a:t>
            </a:r>
            <a:r>
              <a:rPr lang="en-US" dirty="0" smtClean="0"/>
              <a:t>*K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467600" y="2590800"/>
            <a:ext cx="98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V=V</a:t>
            </a:r>
            <a:r>
              <a:rPr lang="en-US" baseline="-25000" dirty="0" smtClean="0"/>
              <a:t>1</a:t>
            </a:r>
            <a:r>
              <a:rPr lang="en-US" dirty="0"/>
              <a:t>*V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91269" y="3352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29069" y="3886200"/>
            <a:ext cx="170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</a:rPr>
              <a:t>Same signature!</a:t>
            </a:r>
            <a:endParaRPr lang="en-US" dirty="0">
              <a:solidFill>
                <a:srgbClr val="408000"/>
              </a:solidFill>
            </a:endParaRPr>
          </a:p>
        </p:txBody>
      </p:sp>
      <p:pic>
        <p:nvPicPr>
          <p:cNvPr id="45" name="Picture 44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69" y="3657600"/>
            <a:ext cx="536448" cy="6096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995469" y="4648200"/>
            <a:ext cx="188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</a:rPr>
              <a:t>Same verification!</a:t>
            </a:r>
            <a:endParaRPr lang="en-US" dirty="0">
              <a:solidFill>
                <a:srgbClr val="408000"/>
              </a:solidFill>
            </a:endParaRPr>
          </a:p>
        </p:txBody>
      </p:sp>
      <p:pic>
        <p:nvPicPr>
          <p:cNvPr id="47" name="Picture 46" descr="ti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69" y="4800600"/>
            <a:ext cx="670560" cy="7620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995469" y="4953000"/>
            <a:ext cx="126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08000"/>
                </a:solidFill>
              </a:rPr>
              <a:t>Done once!</a:t>
            </a:r>
            <a:endParaRPr lang="en-US" dirty="0">
              <a:solidFill>
                <a:srgbClr val="408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8469" y="2590800"/>
            <a:ext cx="45719" cy="152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8469" y="4572000"/>
            <a:ext cx="45719" cy="152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>
            <a:spLocks/>
          </p:cNvSpPr>
          <p:nvPr/>
        </p:nvSpPr>
        <p:spPr>
          <a:xfrm>
            <a:off x="7522464" y="2590800"/>
            <a:ext cx="859536" cy="37109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1" name="Rounded Rectangle 50"/>
          <p:cNvSpPr>
            <a:spLocks/>
          </p:cNvSpPr>
          <p:nvPr/>
        </p:nvSpPr>
        <p:spPr>
          <a:xfrm>
            <a:off x="7522464" y="3352800"/>
            <a:ext cx="859536" cy="371094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65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9"/>
    </mc:Choice>
    <mc:Fallback xmlns="">
      <p:transition xmlns:p14="http://schemas.microsoft.com/office/powerpoint/2010/main" spd="slow" advTm="510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674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2" grpId="0"/>
      <p:bldP spid="12" grpId="1"/>
      <p:bldP spid="13" grpId="0"/>
      <p:bldP spid="13" grpId="1"/>
      <p:bldP spid="7" grpId="0"/>
      <p:bldP spid="27" grpId="0"/>
      <p:bldP spid="28" grpId="0"/>
      <p:bldP spid="29" grpId="0"/>
      <p:bldP spid="29" grpId="1"/>
      <p:bldP spid="29" grpId="2"/>
      <p:bldP spid="31" grpId="0"/>
      <p:bldP spid="32" grpId="0"/>
      <p:bldP spid="33" grpId="0"/>
      <p:bldP spid="34" grpId="0"/>
      <p:bldP spid="36" grpId="0"/>
      <p:bldP spid="35" grpId="0"/>
      <p:bldP spid="37" grpId="0"/>
      <p:bldP spid="40" grpId="0"/>
      <p:bldP spid="41" grpId="0"/>
      <p:bldP spid="42" grpId="0"/>
      <p:bldP spid="44" grpId="0"/>
      <p:bldP spid="46" grpId="0"/>
      <p:bldP spid="48" grpId="0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43400" cy="5257800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Announcement Phase</a:t>
            </a:r>
          </a:p>
          <a:p>
            <a:pPr lvl="1"/>
            <a:endParaRPr lang="en-US" sz="1000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Commitment Phase</a:t>
            </a:r>
          </a:p>
          <a:p>
            <a:pPr lvl="1"/>
            <a:endParaRPr lang="en-US" sz="1000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Challenge Phase</a:t>
            </a:r>
          </a:p>
          <a:p>
            <a:pPr lvl="1"/>
            <a:endParaRPr lang="en-US" sz="1000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Response Phase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4690876" y="1143000"/>
            <a:ext cx="868676" cy="792474"/>
            <a:chOff x="6903724" y="2514602"/>
            <a:chExt cx="868676" cy="792474"/>
          </a:xfrm>
        </p:grpSpPr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254242" y="2514602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7056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9037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1323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437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3609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75895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06" name="Straight Connector 105"/>
            <p:cNvCxnSpPr>
              <a:stCxn id="99" idx="3"/>
              <a:endCxn id="100" idx="0"/>
            </p:cNvCxnSpPr>
            <p:nvPr/>
          </p:nvCxnSpPr>
          <p:spPr>
            <a:xfrm flipH="1">
              <a:off x="7147562" y="2670696"/>
              <a:ext cx="133462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9" idx="5"/>
              <a:endCxn id="103" idx="0"/>
            </p:cNvCxnSpPr>
            <p:nvPr/>
          </p:nvCxnSpPr>
          <p:spPr>
            <a:xfrm>
              <a:off x="7410336" y="2670696"/>
              <a:ext cx="118226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0" idx="3"/>
              <a:endCxn id="101" idx="0"/>
            </p:cNvCxnSpPr>
            <p:nvPr/>
          </p:nvCxnSpPr>
          <p:spPr>
            <a:xfrm flipH="1">
              <a:off x="6995162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0" idx="5"/>
              <a:endCxn id="102" idx="0"/>
            </p:cNvCxnSpPr>
            <p:nvPr/>
          </p:nvCxnSpPr>
          <p:spPr>
            <a:xfrm>
              <a:off x="7212218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3" idx="3"/>
              <a:endCxn id="104" idx="0"/>
            </p:cNvCxnSpPr>
            <p:nvPr/>
          </p:nvCxnSpPr>
          <p:spPr>
            <a:xfrm flipH="1">
              <a:off x="7452362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3" idx="5"/>
              <a:endCxn id="105" idx="0"/>
            </p:cNvCxnSpPr>
            <p:nvPr/>
          </p:nvCxnSpPr>
          <p:spPr>
            <a:xfrm>
              <a:off x="7593218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4690876" y="2209800"/>
            <a:ext cx="868676" cy="792474"/>
            <a:chOff x="6903724" y="2514602"/>
            <a:chExt cx="868676" cy="792474"/>
          </a:xfrm>
        </p:grpSpPr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254242" y="2514602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7056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9037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71323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7437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73609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75895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6" name="Straight Connector 125"/>
            <p:cNvCxnSpPr>
              <a:stCxn id="119" idx="3"/>
              <a:endCxn id="120" idx="0"/>
            </p:cNvCxnSpPr>
            <p:nvPr/>
          </p:nvCxnSpPr>
          <p:spPr>
            <a:xfrm flipH="1">
              <a:off x="7147562" y="2670696"/>
              <a:ext cx="133462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19" idx="5"/>
              <a:endCxn id="123" idx="0"/>
            </p:cNvCxnSpPr>
            <p:nvPr/>
          </p:nvCxnSpPr>
          <p:spPr>
            <a:xfrm>
              <a:off x="7410336" y="2670696"/>
              <a:ext cx="118226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0" idx="3"/>
              <a:endCxn id="121" idx="0"/>
            </p:cNvCxnSpPr>
            <p:nvPr/>
          </p:nvCxnSpPr>
          <p:spPr>
            <a:xfrm flipH="1">
              <a:off x="6995162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0" idx="5"/>
              <a:endCxn id="122" idx="0"/>
            </p:cNvCxnSpPr>
            <p:nvPr/>
          </p:nvCxnSpPr>
          <p:spPr>
            <a:xfrm>
              <a:off x="7212218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23" idx="3"/>
              <a:endCxn id="124" idx="0"/>
            </p:cNvCxnSpPr>
            <p:nvPr/>
          </p:nvCxnSpPr>
          <p:spPr>
            <a:xfrm flipH="1">
              <a:off x="7452362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23" idx="5"/>
              <a:endCxn id="125" idx="0"/>
            </p:cNvCxnSpPr>
            <p:nvPr/>
          </p:nvCxnSpPr>
          <p:spPr>
            <a:xfrm>
              <a:off x="7593218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690876" y="4495800"/>
            <a:ext cx="868676" cy="792474"/>
            <a:chOff x="6903724" y="2514602"/>
            <a:chExt cx="868676" cy="792474"/>
          </a:xfrm>
        </p:grpSpPr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7254242" y="2514602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7056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69037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Oval 135"/>
            <p:cNvSpPr>
              <a:spLocks noChangeAspect="1"/>
            </p:cNvSpPr>
            <p:nvPr/>
          </p:nvSpPr>
          <p:spPr>
            <a:xfrm>
              <a:off x="71323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7437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>
            <a:xfrm>
              <a:off x="73609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Oval 138"/>
            <p:cNvSpPr>
              <a:spLocks noChangeAspect="1"/>
            </p:cNvSpPr>
            <p:nvPr/>
          </p:nvSpPr>
          <p:spPr>
            <a:xfrm>
              <a:off x="75895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40" name="Straight Connector 139"/>
            <p:cNvCxnSpPr>
              <a:stCxn id="133" idx="3"/>
              <a:endCxn id="134" idx="0"/>
            </p:cNvCxnSpPr>
            <p:nvPr/>
          </p:nvCxnSpPr>
          <p:spPr>
            <a:xfrm flipH="1">
              <a:off x="7147562" y="2670696"/>
              <a:ext cx="133462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3" idx="5"/>
              <a:endCxn id="137" idx="0"/>
            </p:cNvCxnSpPr>
            <p:nvPr/>
          </p:nvCxnSpPr>
          <p:spPr>
            <a:xfrm>
              <a:off x="7410336" y="2670696"/>
              <a:ext cx="118226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4" idx="3"/>
              <a:endCxn id="135" idx="0"/>
            </p:cNvCxnSpPr>
            <p:nvPr/>
          </p:nvCxnSpPr>
          <p:spPr>
            <a:xfrm flipH="1">
              <a:off x="6995162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4" idx="5"/>
              <a:endCxn id="136" idx="0"/>
            </p:cNvCxnSpPr>
            <p:nvPr/>
          </p:nvCxnSpPr>
          <p:spPr>
            <a:xfrm>
              <a:off x="7212218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7" idx="3"/>
              <a:endCxn id="138" idx="0"/>
            </p:cNvCxnSpPr>
            <p:nvPr/>
          </p:nvCxnSpPr>
          <p:spPr>
            <a:xfrm flipH="1">
              <a:off x="7452362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7" idx="5"/>
              <a:endCxn id="139" idx="0"/>
            </p:cNvCxnSpPr>
            <p:nvPr/>
          </p:nvCxnSpPr>
          <p:spPr>
            <a:xfrm>
              <a:off x="7593218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4693924" y="3322326"/>
            <a:ext cx="868676" cy="792474"/>
            <a:chOff x="6903724" y="2514602"/>
            <a:chExt cx="868676" cy="792474"/>
          </a:xfrm>
        </p:grpSpPr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7254242" y="2514602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7056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69037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1323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7437124" y="28194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73609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7589524" y="3124200"/>
              <a:ext cx="182876" cy="18287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54" name="Straight Connector 153"/>
            <p:cNvCxnSpPr>
              <a:stCxn id="147" idx="3"/>
              <a:endCxn id="148" idx="0"/>
            </p:cNvCxnSpPr>
            <p:nvPr/>
          </p:nvCxnSpPr>
          <p:spPr>
            <a:xfrm flipH="1">
              <a:off x="7147562" y="2670696"/>
              <a:ext cx="133462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7" idx="5"/>
              <a:endCxn id="151" idx="0"/>
            </p:cNvCxnSpPr>
            <p:nvPr/>
          </p:nvCxnSpPr>
          <p:spPr>
            <a:xfrm>
              <a:off x="7410336" y="2670696"/>
              <a:ext cx="118226" cy="1487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8" idx="3"/>
              <a:endCxn id="149" idx="0"/>
            </p:cNvCxnSpPr>
            <p:nvPr/>
          </p:nvCxnSpPr>
          <p:spPr>
            <a:xfrm flipH="1">
              <a:off x="6995162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48" idx="5"/>
              <a:endCxn id="150" idx="0"/>
            </p:cNvCxnSpPr>
            <p:nvPr/>
          </p:nvCxnSpPr>
          <p:spPr>
            <a:xfrm>
              <a:off x="7212218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51" idx="3"/>
              <a:endCxn id="152" idx="0"/>
            </p:cNvCxnSpPr>
            <p:nvPr/>
          </p:nvCxnSpPr>
          <p:spPr>
            <a:xfrm flipH="1">
              <a:off x="7452362" y="2975494"/>
              <a:ext cx="115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51" idx="5"/>
              <a:endCxn id="153" idx="0"/>
            </p:cNvCxnSpPr>
            <p:nvPr/>
          </p:nvCxnSpPr>
          <p:spPr>
            <a:xfrm>
              <a:off x="7593218" y="2975494"/>
              <a:ext cx="87744" cy="148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 flipH="1">
            <a:off x="4462276" y="1143000"/>
            <a:ext cx="533400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4462276" y="3352800"/>
            <a:ext cx="533400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462276" y="2209800"/>
            <a:ext cx="533400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4462276" y="4495800"/>
            <a:ext cx="533400" cy="762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15000" y="1307068"/>
            <a:ext cx="382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3516868"/>
            <a:ext cx="143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c= H(</a:t>
            </a:r>
            <a:r>
              <a:rPr lang="en-US" dirty="0" err="1" smtClean="0"/>
              <a:t>M|root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715000" y="2069068"/>
            <a:ext cx="2783254" cy="369332"/>
            <a:chOff x="5715000" y="2069068"/>
            <a:chExt cx="27832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5715000" y="2069068"/>
              <a:ext cx="1420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V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</a:t>
              </a:r>
              <a:r>
                <a:rPr lang="en-US" dirty="0"/>
                <a:t>= V</a:t>
              </a:r>
              <a:r>
                <a:rPr lang="en-US" baseline="-25000" dirty="0"/>
                <a:t>1</a:t>
              </a:r>
              <a:r>
                <a:rPr lang="en-US" dirty="0"/>
                <a:t>V</a:t>
              </a:r>
              <a:r>
                <a:rPr lang="en-US" baseline="-25000" dirty="0"/>
                <a:t>2</a:t>
              </a:r>
              <a:r>
                <a:rPr lang="en-US" dirty="0"/>
                <a:t>…</a:t>
              </a:r>
              <a:r>
                <a:rPr lang="en-US" dirty="0" smtClean="0"/>
                <a:t>V</a:t>
              </a:r>
              <a:r>
                <a:rPr lang="en-US" baseline="-25000" dirty="0" smtClean="0"/>
                <a:t>N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069068"/>
              <a:ext cx="1259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(aggregate)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15000" y="2667000"/>
            <a:ext cx="2760486" cy="369332"/>
            <a:chOff x="5715000" y="2667000"/>
            <a:chExt cx="276048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667000"/>
              <a:ext cx="869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r>
                <a:rPr lang="en-US" dirty="0" smtClean="0"/>
                <a:t>g</a:t>
              </a:r>
              <a:r>
                <a:rPr lang="en-US" baseline="30000" dirty="0" smtClean="0"/>
                <a:t>v3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239000" y="2667000"/>
              <a:ext cx="1236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(individua</a:t>
              </a:r>
              <a:r>
                <a:rPr lang="en-US" dirty="0"/>
                <a:t>l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15000" y="4355068"/>
            <a:ext cx="2783254" cy="381000"/>
            <a:chOff x="5715000" y="4355068"/>
            <a:chExt cx="2783254" cy="381000"/>
          </a:xfrm>
        </p:grpSpPr>
        <p:sp>
          <p:nvSpPr>
            <p:cNvPr id="83" name="TextBox 82"/>
            <p:cNvSpPr txBox="1"/>
            <p:nvPr/>
          </p:nvSpPr>
          <p:spPr>
            <a:xfrm>
              <a:off x="5715000" y="4355068"/>
              <a:ext cx="1563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r</a:t>
              </a:r>
              <a:r>
                <a:rPr lang="en-US" baseline="-25000" dirty="0"/>
                <a:t>1</a:t>
              </a:r>
              <a:r>
                <a:rPr lang="en-US" dirty="0"/>
                <a:t> = r</a:t>
              </a:r>
              <a:r>
                <a:rPr lang="en-US" baseline="-25000" dirty="0"/>
                <a:t>1</a:t>
              </a:r>
              <a:r>
                <a:rPr lang="en-US" dirty="0"/>
                <a:t>+r</a:t>
              </a:r>
              <a:r>
                <a:rPr lang="en-US" baseline="-25000" dirty="0"/>
                <a:t>2</a:t>
              </a:r>
              <a:r>
                <a:rPr lang="en-US" dirty="0"/>
                <a:t>+…+</a:t>
              </a:r>
              <a:r>
                <a:rPr lang="en-US" dirty="0" err="1"/>
                <a:t>r</a:t>
              </a:r>
              <a:r>
                <a:rPr lang="en-US" baseline="-25000" dirty="0" err="1"/>
                <a:t>N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239000" y="4366736"/>
              <a:ext cx="1259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(aggregate)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0" y="4953000"/>
            <a:ext cx="2760486" cy="381000"/>
            <a:chOff x="5715000" y="4953000"/>
            <a:chExt cx="2760486" cy="381000"/>
          </a:xfrm>
        </p:grpSpPr>
        <p:sp>
          <p:nvSpPr>
            <p:cNvPr id="84" name="TextBox 83"/>
            <p:cNvSpPr txBox="1"/>
            <p:nvPr/>
          </p:nvSpPr>
          <p:spPr>
            <a:xfrm>
              <a:off x="5715000" y="4953000"/>
              <a:ext cx="1244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baseline="-25000" dirty="0"/>
                <a:t>3</a:t>
              </a:r>
              <a:r>
                <a:rPr lang="en-US" dirty="0"/>
                <a:t> = v</a:t>
              </a:r>
              <a:r>
                <a:rPr lang="en-US" baseline="-25000" dirty="0"/>
                <a:t>3</a:t>
              </a:r>
              <a:r>
                <a:rPr lang="en-US" dirty="0"/>
                <a:t> – k</a:t>
              </a:r>
              <a:r>
                <a:rPr lang="en-US" baseline="-25000" dirty="0"/>
                <a:t>3</a:t>
              </a:r>
              <a:r>
                <a:rPr lang="en-US" dirty="0"/>
                <a:t>c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4964668"/>
              <a:ext cx="1236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(individua</a:t>
              </a:r>
              <a:r>
                <a:rPr lang="en-US" dirty="0"/>
                <a:t>l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15000" y="5638800"/>
            <a:ext cx="258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Collective signature (c, </a:t>
            </a:r>
            <a:r>
              <a:rPr lang="en-US" u="sng" dirty="0"/>
              <a:t>r</a:t>
            </a:r>
            <a:r>
              <a:rPr lang="en-US" baseline="-25000" dirty="0"/>
              <a:t>1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0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xmlns:p14="http://schemas.microsoft.com/office/powerpoint/2010/main" spd="slow" advTm="287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Troubles with Certificate Authorities (CAs)</a:t>
            </a:r>
            <a:endParaRPr lang="en-US" sz="11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Designing Certificate </a:t>
            </a:r>
            <a:r>
              <a:rPr lang="en-US" dirty="0" err="1" smtClean="0"/>
              <a:t>Cothorities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Scalable </a:t>
            </a:r>
            <a:r>
              <a:rPr lang="en-US" dirty="0"/>
              <a:t>Collective </a:t>
            </a:r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/>
              <a:t>Log-</a:t>
            </a:r>
            <a:r>
              <a:rPr lang="en-US" dirty="0" smtClean="0"/>
              <a:t>Signing</a:t>
            </a:r>
            <a:endParaRPr lang="en-US" sz="600" dirty="0" smtClean="0"/>
          </a:p>
          <a:p>
            <a:pPr lvl="1">
              <a:lnSpc>
                <a:spcPct val="140000"/>
              </a:lnSpc>
            </a:pPr>
            <a:r>
              <a:rPr lang="en-US" b="1" dirty="0" smtClean="0"/>
              <a:t>The Availability Problem</a:t>
            </a:r>
            <a:endParaRPr lang="en-US" sz="800" b="1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Prototype </a:t>
            </a:r>
            <a:r>
              <a:rPr lang="en-US" dirty="0"/>
              <a:t>and Preliminary </a:t>
            </a:r>
            <a:r>
              <a:rPr lang="en-US" dirty="0" smtClean="0"/>
              <a:t>Results</a:t>
            </a:r>
            <a:endParaRPr lang="en-US" sz="10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919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5"/>
    </mc:Choice>
    <mc:Fallback xmlns="">
      <p:transition xmlns:p14="http://schemas.microsoft.com/office/powerpoint/2010/main" spd="slow" advTm="189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node A fails, </a:t>
            </a:r>
            <a:r>
              <a:rPr lang="en-US" dirty="0"/>
              <a:t>the remaining </a:t>
            </a:r>
            <a:r>
              <a:rPr lang="en-US" dirty="0" smtClean="0"/>
              <a:t>nodes can still provide </a:t>
            </a:r>
            <a:r>
              <a:rPr lang="en-US" dirty="0"/>
              <a:t>a valid signature </a:t>
            </a:r>
            <a:r>
              <a:rPr lang="en-US" dirty="0" smtClean="0"/>
              <a:t>but</a:t>
            </a:r>
            <a:endParaRPr lang="en-US" dirty="0"/>
          </a:p>
          <a:p>
            <a:pPr lvl="1"/>
            <a:r>
              <a:rPr lang="en-US" dirty="0" smtClean="0"/>
              <a:t>For a modified collective key: K</a:t>
            </a:r>
            <a:r>
              <a:rPr lang="en-US" dirty="0"/>
              <a:t>’= K </a:t>
            </a:r>
            <a:r>
              <a:rPr lang="en-US" dirty="0" smtClean="0"/>
              <a:t>* K</a:t>
            </a:r>
            <a:r>
              <a:rPr lang="en-US" baseline="30000" dirty="0" smtClean="0"/>
              <a:t>-1</a:t>
            </a:r>
            <a:r>
              <a:rPr lang="en-US" baseline="-25000" dirty="0" smtClean="0"/>
              <a:t>A</a:t>
            </a:r>
          </a:p>
          <a:p>
            <a:pPr lvl="1"/>
            <a:endParaRPr lang="en-US" baseline="-25000" dirty="0"/>
          </a:p>
          <a:p>
            <a:r>
              <a:rPr lang="en-US" dirty="0" smtClean="0"/>
              <a:t>Client </a:t>
            </a:r>
            <a:r>
              <a:rPr lang="en-US" dirty="0"/>
              <a:t>gets a signature under K’ </a:t>
            </a:r>
            <a:r>
              <a:rPr lang="en-US" dirty="0" smtClean="0"/>
              <a:t>and </a:t>
            </a:r>
            <a:r>
              <a:rPr lang="en-US" dirty="0"/>
              <a:t>an exception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endParaRPr lang="en-US" dirty="0"/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 also lists conditions </a:t>
            </a:r>
            <a:r>
              <a:rPr lang="en-US" dirty="0"/>
              <a:t>under </a:t>
            </a:r>
            <a:r>
              <a:rPr lang="en-US" dirty="0" smtClean="0"/>
              <a:t>which it was issued</a:t>
            </a:r>
          </a:p>
          <a:p>
            <a:pPr marL="114300" indent="0">
              <a:buNone/>
            </a:pPr>
            <a:endParaRPr lang="en-US" sz="1500" dirty="0"/>
          </a:p>
          <a:p>
            <a:r>
              <a:rPr lang="en-US" dirty="0"/>
              <a:t>Client accepts </a:t>
            </a:r>
            <a:r>
              <a:rPr lang="en-US" b="1" dirty="0"/>
              <a:t>only</a:t>
            </a:r>
            <a:r>
              <a:rPr lang="en-US" dirty="0"/>
              <a:t> if a quorum of </a:t>
            </a:r>
            <a:r>
              <a:rPr lang="en-US" dirty="0" smtClean="0"/>
              <a:t>nodes maintained</a:t>
            </a:r>
            <a:endParaRPr lang="en-US" dirty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1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79"/>
    </mc:Choice>
    <mc:Fallback xmlns="">
      <p:transition xmlns:p14="http://schemas.microsoft.com/office/powerpoint/2010/main" spd="slow" advTm="371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</a:t>
            </a:r>
            <a:r>
              <a:rPr lang="en-US" dirty="0"/>
              <a:t>I</a:t>
            </a:r>
            <a:r>
              <a:rPr lang="en-US" dirty="0" smtClean="0"/>
              <a:t>nsurance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16240" cy="2209800"/>
          </a:xfrm>
        </p:spPr>
        <p:txBody>
          <a:bodyPr/>
          <a:lstStyle/>
          <a:p>
            <a:r>
              <a:rPr lang="en-US" dirty="0" smtClean="0"/>
              <a:t>Node </a:t>
            </a:r>
            <a:r>
              <a:rPr lang="en-US" dirty="0"/>
              <a:t>"</a:t>
            </a:r>
            <a:r>
              <a:rPr lang="en-US" dirty="0" smtClean="0"/>
              <a:t>insures" its </a:t>
            </a:r>
            <a:r>
              <a:rPr lang="en-US" dirty="0"/>
              <a:t>private key by depositing </a:t>
            </a:r>
            <a:r>
              <a:rPr lang="en-US" dirty="0" smtClean="0"/>
              <a:t>the key shares with </a:t>
            </a:r>
            <a:r>
              <a:rPr lang="en-US" dirty="0"/>
              <a:t>other </a:t>
            </a:r>
            <a:r>
              <a:rPr lang="en-US" dirty="0" smtClean="0"/>
              <a:t>servers (</a:t>
            </a:r>
            <a:r>
              <a:rPr lang="en-US" dirty="0"/>
              <a:t>insurers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node fails, others recover the key and continue</a:t>
            </a:r>
          </a:p>
          <a:p>
            <a:r>
              <a:rPr lang="en-US" dirty="0" smtClean="0"/>
              <a:t>Use </a:t>
            </a:r>
            <a:r>
              <a:rPr lang="en-US" dirty="0"/>
              <a:t>verifiable secret sharing</a:t>
            </a:r>
          </a:p>
          <a:p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1066800" y="3200400"/>
            <a:ext cx="6761992" cy="2971800"/>
            <a:chOff x="1066800" y="3657600"/>
            <a:chExt cx="6761992" cy="2971800"/>
          </a:xfrm>
        </p:grpSpPr>
        <p:pic>
          <p:nvPicPr>
            <p:cNvPr id="33" name="Picture 32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657600"/>
              <a:ext cx="665992" cy="91135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6172200"/>
              <a:ext cx="1063256" cy="457200"/>
            </a:xfrm>
            <a:prstGeom prst="rect">
              <a:avLst/>
            </a:prstGeom>
          </p:spPr>
        </p:pic>
        <p:pic>
          <p:nvPicPr>
            <p:cNvPr id="35" name="Picture 34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575050"/>
              <a:ext cx="665992" cy="911350"/>
            </a:xfrm>
            <a:prstGeom prst="rect">
              <a:avLst/>
            </a:prstGeom>
          </p:spPr>
        </p:pic>
        <p:pic>
          <p:nvPicPr>
            <p:cNvPr id="36" name="Picture 35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5562600"/>
              <a:ext cx="665992" cy="911350"/>
            </a:xfrm>
            <a:prstGeom prst="rect">
              <a:avLst/>
            </a:prstGeom>
          </p:spPr>
        </p:pic>
        <p:pic>
          <p:nvPicPr>
            <p:cNvPr id="38" name="Picture 37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08" y="5562600"/>
              <a:ext cx="665992" cy="911350"/>
            </a:xfrm>
            <a:prstGeom prst="rect">
              <a:avLst/>
            </a:prstGeom>
          </p:spPr>
        </p:pic>
        <p:pic>
          <p:nvPicPr>
            <p:cNvPr id="39" name="Picture 38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792" y="3657600"/>
              <a:ext cx="665992" cy="911350"/>
            </a:xfrm>
            <a:prstGeom prst="rect">
              <a:avLst/>
            </a:prstGeom>
          </p:spPr>
        </p:pic>
        <p:pic>
          <p:nvPicPr>
            <p:cNvPr id="41" name="Picture 40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3657600"/>
              <a:ext cx="665992" cy="911350"/>
            </a:xfrm>
            <a:prstGeom prst="rect">
              <a:avLst/>
            </a:prstGeom>
          </p:spPr>
        </p:pic>
        <p:pic>
          <p:nvPicPr>
            <p:cNvPr id="50" name="Picture 49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4572000"/>
              <a:ext cx="665992" cy="911350"/>
            </a:xfrm>
            <a:prstGeom prst="rect">
              <a:avLst/>
            </a:prstGeom>
          </p:spPr>
        </p:pic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422392" y="4495800"/>
              <a:ext cx="64008" cy="64008"/>
            </a:xfrm>
            <a:prstGeom prst="ellipse">
              <a:avLst/>
            </a:prstGeom>
            <a:solidFill>
              <a:srgbClr val="FFFF00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5562600"/>
              <a:ext cx="665992" cy="911350"/>
            </a:xfrm>
            <a:prstGeom prst="rect">
              <a:avLst/>
            </a:prstGeom>
          </p:spPr>
        </p:pic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442200" y="6400800"/>
              <a:ext cx="64008" cy="64008"/>
            </a:xfrm>
            <a:prstGeom prst="ellipse">
              <a:avLst/>
            </a:prstGeom>
            <a:solidFill>
              <a:srgbClr val="FFFF00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4648200"/>
              <a:ext cx="665992" cy="911350"/>
            </a:xfrm>
            <a:prstGeom prst="rect">
              <a:avLst/>
            </a:prstGeom>
          </p:spPr>
        </p:pic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742432" y="5486400"/>
              <a:ext cx="64008" cy="64008"/>
            </a:xfrm>
            <a:prstGeom prst="ellipse">
              <a:avLst/>
            </a:prstGeom>
            <a:solidFill>
              <a:srgbClr val="FFFF00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905000" y="4113275"/>
              <a:ext cx="3256792" cy="1830325"/>
              <a:chOff x="1905000" y="4113275"/>
              <a:chExt cx="3256792" cy="1830325"/>
            </a:xfrm>
          </p:grpSpPr>
          <p:cxnSp>
            <p:nvCxnSpPr>
              <p:cNvPr id="67" name="Straight Arrow Connector 66"/>
              <p:cNvCxnSpPr>
                <a:endCxn id="39" idx="1"/>
              </p:cNvCxnSpPr>
              <p:nvPr/>
            </p:nvCxnSpPr>
            <p:spPr>
              <a:xfrm flipV="1">
                <a:off x="1905000" y="4113275"/>
                <a:ext cx="3256792" cy="1830325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276600" y="49530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3429000" y="4950023"/>
                <a:ext cx="315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</a:t>
                </a:r>
                <a:r>
                  <a:rPr lang="en-US" sz="1400" baseline="-25000" dirty="0" smtClean="0"/>
                  <a:t>1</a:t>
                </a:r>
                <a:endParaRPr lang="en-US" sz="1400" baseline="-25000" dirty="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828800" y="5103875"/>
              <a:ext cx="3657600" cy="839725"/>
              <a:chOff x="1828800" y="5103875"/>
              <a:chExt cx="3657600" cy="839725"/>
            </a:xfrm>
          </p:grpSpPr>
          <p:cxnSp>
            <p:nvCxnSpPr>
              <p:cNvPr id="64" name="Straight Arrow Connector 63"/>
              <p:cNvCxnSpPr>
                <a:endCxn id="54" idx="1"/>
              </p:cNvCxnSpPr>
              <p:nvPr/>
            </p:nvCxnSpPr>
            <p:spPr>
              <a:xfrm flipV="1">
                <a:off x="1828800" y="5103875"/>
                <a:ext cx="3657600" cy="839725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505200" y="54102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3646852" y="5407223"/>
                <a:ext cx="315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</a:t>
                </a:r>
                <a:r>
                  <a:rPr lang="en-US" sz="1400" baseline="-25000" dirty="0" smtClean="0"/>
                  <a:t>2</a:t>
                </a:r>
                <a:endParaRPr lang="en-US" sz="1400" baseline="-25000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1905000" y="5867400"/>
              <a:ext cx="3276600" cy="307777"/>
              <a:chOff x="1905000" y="5867400"/>
              <a:chExt cx="3276600" cy="307777"/>
            </a:xfrm>
          </p:grpSpPr>
          <p:cxnSp>
            <p:nvCxnSpPr>
              <p:cNvPr id="61" name="Straight Arrow Connector 60"/>
              <p:cNvCxnSpPr>
                <a:endCxn id="52" idx="1"/>
              </p:cNvCxnSpPr>
              <p:nvPr/>
            </p:nvCxnSpPr>
            <p:spPr>
              <a:xfrm>
                <a:off x="1905000" y="5943600"/>
                <a:ext cx="3276600" cy="74675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352800" y="5867400"/>
                <a:ext cx="228600" cy="228600"/>
              </a:xfrm>
              <a:prstGeom prst="rect">
                <a:avLst/>
              </a:prstGeom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3505200" y="5867400"/>
                <a:ext cx="3155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</a:t>
                </a:r>
                <a:r>
                  <a:rPr lang="en-US" sz="1400" baseline="-25000" dirty="0" smtClean="0"/>
                  <a:t>3</a:t>
                </a:r>
                <a:endParaRPr lang="en-US" sz="1400" baseline="-25000" dirty="0"/>
              </a:p>
            </p:txBody>
          </p:sp>
        </p:grpSp>
        <p:pic>
          <p:nvPicPr>
            <p:cNvPr id="59" name="Picture 58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651250"/>
              <a:ext cx="665992" cy="911350"/>
            </a:xfrm>
            <a:prstGeom prst="rect">
              <a:avLst/>
            </a:prstGeom>
          </p:spPr>
        </p:pic>
        <p:pic>
          <p:nvPicPr>
            <p:cNvPr id="60" name="Picture 59" descr="13131816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6800" y="4799808"/>
              <a:ext cx="1002918" cy="137239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199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85"/>
    </mc:Choice>
    <mc:Fallback xmlns="">
      <p:transition xmlns:p14="http://schemas.microsoft.com/office/powerpoint/2010/main" spd="slow" advTm="217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Troubles with Certificate Authorities </a:t>
            </a:r>
            <a:endParaRPr lang="en-US" sz="11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Designing Certificate </a:t>
            </a:r>
            <a:r>
              <a:rPr lang="en-US" dirty="0" err="1" smtClean="0"/>
              <a:t>Cothorities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Scalable </a:t>
            </a:r>
            <a:r>
              <a:rPr lang="en-US" dirty="0"/>
              <a:t>Collective </a:t>
            </a:r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/>
              <a:t>Log-</a:t>
            </a:r>
            <a:r>
              <a:rPr lang="en-US" dirty="0" smtClean="0"/>
              <a:t>Signing</a:t>
            </a:r>
            <a:endParaRPr lang="en-US" sz="600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The Availability Problem</a:t>
            </a:r>
            <a:endParaRPr lang="en-US" sz="800" dirty="0" smtClean="0"/>
          </a:p>
          <a:p>
            <a:pPr>
              <a:lnSpc>
                <a:spcPct val="140000"/>
              </a:lnSpc>
            </a:pPr>
            <a:r>
              <a:rPr lang="en-US" b="1" dirty="0" smtClean="0"/>
              <a:t>Prototype </a:t>
            </a:r>
            <a:r>
              <a:rPr lang="en-US" b="1" dirty="0"/>
              <a:t>and Preliminary </a:t>
            </a:r>
            <a:r>
              <a:rPr lang="en-US" b="1" dirty="0" smtClean="0"/>
              <a:t>Results</a:t>
            </a:r>
            <a:endParaRPr lang="en-US" sz="1000" b="1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870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"/>
    </mc:Choice>
    <mc:Fallback xmlns="">
      <p:transition xmlns:p14="http://schemas.microsoft.com/office/powerpoint/2010/main" spd="slow" advTm="524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in Go with </a:t>
            </a:r>
            <a:r>
              <a:rPr lang="en-US" dirty="0" err="1" smtClean="0"/>
              <a:t>DeDis</a:t>
            </a:r>
            <a:r>
              <a:rPr lang="en-US" dirty="0" smtClean="0"/>
              <a:t> </a:t>
            </a:r>
            <a:r>
              <a:rPr lang="en-US" dirty="0"/>
              <a:t>crypto library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DeDiS</a:t>
            </a:r>
            <a:r>
              <a:rPr lang="en-US" dirty="0"/>
              <a:t>/</a:t>
            </a:r>
            <a:r>
              <a:rPr lang="en-US" dirty="0" err="1"/>
              <a:t>prifi</a:t>
            </a:r>
            <a:r>
              <a:rPr lang="en-US" dirty="0"/>
              <a:t>/tree/master/</a:t>
            </a:r>
            <a:r>
              <a:rPr lang="en-US" dirty="0" smtClean="0"/>
              <a:t>coco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DeDiS</a:t>
            </a:r>
            <a:r>
              <a:rPr lang="en-US" dirty="0"/>
              <a:t>/</a:t>
            </a:r>
            <a:r>
              <a:rPr lang="en-US" dirty="0" smtClean="0"/>
              <a:t>crypto </a:t>
            </a:r>
            <a:endParaRPr lang="en-US" dirty="0"/>
          </a:p>
          <a:p>
            <a:endParaRPr lang="en-US" sz="2000" dirty="0" smtClean="0"/>
          </a:p>
          <a:p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 err="1"/>
              <a:t>multisignatures</a:t>
            </a:r>
            <a:r>
              <a:rPr lang="en-US" dirty="0"/>
              <a:t> on Ed25519 curve</a:t>
            </a:r>
          </a:p>
          <a:p>
            <a:pPr lvl="1"/>
            <a:r>
              <a:rPr lang="en-US" dirty="0"/>
              <a:t>AGL's Go port of DJB's optimized code</a:t>
            </a:r>
          </a:p>
          <a:p>
            <a:endParaRPr lang="en-US" sz="2000" dirty="0" smtClean="0"/>
          </a:p>
          <a:p>
            <a:r>
              <a:rPr lang="en-US" dirty="0" smtClean="0"/>
              <a:t>Run </a:t>
            </a:r>
            <a:r>
              <a:rPr lang="en-US" dirty="0"/>
              <a:t>experiments on </a:t>
            </a:r>
            <a:r>
              <a:rPr lang="en-US" dirty="0" err="1"/>
              <a:t>DeterLab</a:t>
            </a:r>
            <a:endParaRPr lang="en-US" dirty="0"/>
          </a:p>
          <a:p>
            <a:pPr lvl="1"/>
            <a:r>
              <a:rPr lang="en-US" dirty="0"/>
              <a:t>Up to 4096 virtual </a:t>
            </a:r>
            <a:r>
              <a:rPr lang="en-US" dirty="0" err="1"/>
              <a:t>CoSi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Multiplexed atop up 32 physical machines</a:t>
            </a:r>
          </a:p>
          <a:p>
            <a:pPr lvl="1"/>
            <a:r>
              <a:rPr lang="en-US" dirty="0"/>
              <a:t>Latency: 100ms </a:t>
            </a:r>
            <a:r>
              <a:rPr lang="en-US" dirty="0" err="1"/>
              <a:t>roundtrip</a:t>
            </a:r>
            <a:r>
              <a:rPr lang="en-US" dirty="0"/>
              <a:t> between two servers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9"/>
    </mc:Choice>
    <mc:Fallback xmlns="">
      <p:transition xmlns:p14="http://schemas.microsoft.com/office/powerpoint/2010/main" spd="slow" advTm="108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b="1" dirty="0" smtClean="0"/>
              <a:t>Troubles with Certificate Authorities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Designing Certificate </a:t>
            </a:r>
            <a:r>
              <a:rPr lang="en-US" dirty="0" err="1" smtClean="0"/>
              <a:t>Cothorities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Scalable </a:t>
            </a:r>
            <a:r>
              <a:rPr lang="en-US" dirty="0"/>
              <a:t>Collective </a:t>
            </a:r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/>
              <a:t>Log-</a:t>
            </a:r>
            <a:r>
              <a:rPr lang="en-US" dirty="0" smtClean="0"/>
              <a:t>Signing</a:t>
            </a:r>
            <a:endParaRPr lang="en-US" sz="600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The Availability Problem</a:t>
            </a:r>
            <a:endParaRPr lang="en-US" sz="8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Prototype </a:t>
            </a:r>
            <a:r>
              <a:rPr lang="en-US" dirty="0"/>
              <a:t>and Preliminary </a:t>
            </a:r>
            <a:r>
              <a:rPr lang="en-US" dirty="0" smtClean="0"/>
              <a:t>Results</a:t>
            </a:r>
            <a:endParaRPr lang="en-US" sz="10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870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6"/>
    </mc:Choice>
    <mc:Fallback xmlns="">
      <p:transition xmlns:p14="http://schemas.microsoft.com/office/powerpoint/2010/main" spd="slow" advTm="105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6" name="Picture 5" descr="latency_vs_host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797123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9"/>
    </mc:Choice>
    <mc:Fallback xmlns="">
      <p:transition xmlns:p14="http://schemas.microsoft.com/office/powerpoint/2010/main" spd="slow" advTm="194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Troubles with Certificate Authorities</a:t>
            </a:r>
            <a:endParaRPr lang="en-US" sz="11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Designing Certificate </a:t>
            </a:r>
            <a:r>
              <a:rPr lang="en-US" dirty="0" err="1" smtClean="0"/>
              <a:t>Cothorities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Scalable </a:t>
            </a:r>
            <a:r>
              <a:rPr lang="en-US" dirty="0"/>
              <a:t>Collective </a:t>
            </a:r>
            <a:r>
              <a:rPr lang="en-US" dirty="0" err="1" smtClean="0"/>
              <a:t>Schnorr</a:t>
            </a:r>
            <a:r>
              <a:rPr lang="en-US" dirty="0" smtClean="0"/>
              <a:t> </a:t>
            </a:r>
            <a:r>
              <a:rPr lang="en-US" dirty="0"/>
              <a:t>Log-</a:t>
            </a:r>
            <a:r>
              <a:rPr lang="en-US" dirty="0" smtClean="0"/>
              <a:t>Signing</a:t>
            </a:r>
            <a:endParaRPr lang="en-US" sz="600" dirty="0" smtClean="0"/>
          </a:p>
          <a:p>
            <a:pPr lvl="1">
              <a:lnSpc>
                <a:spcPct val="140000"/>
              </a:lnSpc>
            </a:pPr>
            <a:r>
              <a:rPr lang="en-US" dirty="0" smtClean="0"/>
              <a:t>The Availability Problem</a:t>
            </a:r>
            <a:endParaRPr lang="en-US" sz="800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Prototype </a:t>
            </a:r>
            <a:r>
              <a:rPr lang="en-US" dirty="0"/>
              <a:t>and Preliminary </a:t>
            </a:r>
            <a:r>
              <a:rPr lang="en-US" dirty="0" smtClean="0"/>
              <a:t>Results</a:t>
            </a:r>
            <a:endParaRPr lang="en-US" sz="1000" dirty="0" smtClean="0"/>
          </a:p>
          <a:p>
            <a:pPr>
              <a:lnSpc>
                <a:spcPct val="140000"/>
              </a:lnSpc>
            </a:pPr>
            <a:r>
              <a:rPr lang="en-US" b="1" dirty="0" smtClean="0"/>
              <a:t>Deployment Scenarios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Conclusions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919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3"/>
    </mc:Choice>
    <mc:Fallback xmlns="">
      <p:transition xmlns:p14="http://schemas.microsoft.com/office/powerpoint/2010/main" spd="slow" advTm="55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4343400" y="762000"/>
            <a:ext cx="4343400" cy="52578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flipH="1" flipV="1">
            <a:off x="5791200" y="2438400"/>
            <a:ext cx="152400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5638800" y="2438400"/>
            <a:ext cx="7620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</a:t>
            </a:r>
            <a:r>
              <a:rPr lang="en-US" dirty="0" err="1" smtClean="0"/>
              <a:t>Cothority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1"/>
            <a:ext cx="1769428" cy="1910987"/>
            <a:chOff x="2438400" y="3124202"/>
            <a:chExt cx="1353092" cy="1605735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003468" cy="3103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Google.com</a:t>
              </a:r>
              <a:endParaRPr lang="en-US" dirty="0" smtClean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526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00809"/>
            <a:ext cx="637033" cy="830911"/>
          </a:xfrm>
          <a:prstGeom prst="rect">
            <a:avLst/>
          </a:prstGeom>
        </p:spPr>
      </p:pic>
      <p:cxnSp>
        <p:nvCxnSpPr>
          <p:cNvPr id="96" name="Straight Arrow Connector 95"/>
          <p:cNvCxnSpPr/>
          <p:nvPr/>
        </p:nvCxnSpPr>
        <p:spPr>
          <a:xfrm>
            <a:off x="1066800" y="3200400"/>
            <a:ext cx="0" cy="11765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838200" y="3429000"/>
            <a:ext cx="457200" cy="610420"/>
            <a:chOff x="3276600" y="1981200"/>
            <a:chExt cx="457200" cy="610420"/>
          </a:xfrm>
        </p:grpSpPr>
        <p:pic>
          <p:nvPicPr>
            <p:cNvPr id="99" name="Picture 98" descr="file-text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981200"/>
              <a:ext cx="412955" cy="533400"/>
            </a:xfrm>
            <a:prstGeom prst="rect">
              <a:avLst/>
            </a:prstGeom>
          </p:spPr>
        </p:pic>
        <p:pic>
          <p:nvPicPr>
            <p:cNvPr id="100" name="Picture 99" descr="approved-sea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304800" cy="381820"/>
            </a:xfrm>
            <a:prstGeom prst="rect">
              <a:avLst/>
            </a:prstGeom>
          </p:spPr>
        </p:pic>
      </p:grpSp>
      <p:sp>
        <p:nvSpPr>
          <p:cNvPr id="107" name="Rectangle 106"/>
          <p:cNvSpPr/>
          <p:nvPr/>
        </p:nvSpPr>
        <p:spPr>
          <a:xfrm>
            <a:off x="3124200" y="1524000"/>
            <a:ext cx="228600" cy="4648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3352800" y="2514600"/>
            <a:ext cx="1676400" cy="610420"/>
            <a:chOff x="3429000" y="1828800"/>
            <a:chExt cx="1676400" cy="610420"/>
          </a:xfrm>
        </p:grpSpPr>
        <p:cxnSp>
          <p:nvCxnSpPr>
            <p:cNvPr id="110" name="Straight Arrow Connector 109"/>
            <p:cNvCxnSpPr/>
            <p:nvPr/>
          </p:nvCxnSpPr>
          <p:spPr>
            <a:xfrm flipH="1">
              <a:off x="3429000" y="2133600"/>
              <a:ext cx="14478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oup 110"/>
            <p:cNvGrpSpPr/>
            <p:nvPr/>
          </p:nvGrpSpPr>
          <p:grpSpPr>
            <a:xfrm>
              <a:off x="4692445" y="1828800"/>
              <a:ext cx="412955" cy="610420"/>
              <a:chOff x="3320845" y="1981200"/>
              <a:chExt cx="412955" cy="610420"/>
            </a:xfrm>
          </p:grpSpPr>
          <p:pic>
            <p:nvPicPr>
              <p:cNvPr id="113" name="Picture 112" descr="file-text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0845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114" name="Picture 113" descr="approved-seal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3767695" y="1847088"/>
              <a:ext cx="10329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google.com</a:t>
              </a:r>
              <a:endParaRPr lang="en-US" sz="1400" dirty="0"/>
            </a:p>
          </p:txBody>
        </p:sp>
      </p:grpSp>
      <p:cxnSp>
        <p:nvCxnSpPr>
          <p:cNvPr id="116" name="Straight Arrow Connector 115"/>
          <p:cNvCxnSpPr/>
          <p:nvPr/>
        </p:nvCxnSpPr>
        <p:spPr>
          <a:xfrm flipH="1" flipV="1">
            <a:off x="5943600" y="2286000"/>
            <a:ext cx="1524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4953000" y="22860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560833" cy="731520"/>
          </a:xfrm>
          <a:prstGeom prst="rect">
            <a:avLst/>
          </a:prstGeom>
        </p:spPr>
      </p:pic>
      <p:pic>
        <p:nvPicPr>
          <p:cNvPr id="56" name="Picture 55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560833" cy="731520"/>
          </a:xfrm>
          <a:prstGeom prst="rect">
            <a:avLst/>
          </a:prstGeom>
        </p:spPr>
      </p:pic>
      <p:pic>
        <p:nvPicPr>
          <p:cNvPr id="57" name="Picture 56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95800"/>
            <a:ext cx="560833" cy="731520"/>
          </a:xfrm>
          <a:prstGeom prst="rect">
            <a:avLst/>
          </a:prstGeom>
        </p:spPr>
      </p:pic>
      <p:pic>
        <p:nvPicPr>
          <p:cNvPr id="58" name="Picture 57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419600"/>
            <a:ext cx="560833" cy="731520"/>
          </a:xfrm>
          <a:prstGeom prst="rect">
            <a:avLst/>
          </a:prstGeom>
        </p:spPr>
      </p:pic>
      <p:pic>
        <p:nvPicPr>
          <p:cNvPr id="67" name="Picture 66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95600"/>
            <a:ext cx="560833" cy="731520"/>
          </a:xfrm>
          <a:prstGeom prst="rect">
            <a:avLst/>
          </a:prstGeom>
        </p:spPr>
      </p:pic>
      <p:cxnSp>
        <p:nvCxnSpPr>
          <p:cNvPr id="71" name="Straight Arrow Connector 70"/>
          <p:cNvCxnSpPr/>
          <p:nvPr/>
        </p:nvCxnSpPr>
        <p:spPr>
          <a:xfrm flipH="1" flipV="1">
            <a:off x="6019800" y="2133600"/>
            <a:ext cx="1524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391400" y="1371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Google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59604" y="11546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Go Daddy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10200" y="5257800"/>
            <a:ext cx="95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DigiCert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629400" y="5257800"/>
            <a:ext cx="120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8000"/>
                </a:solidFill>
              </a:rPr>
              <a:t>GlobalSign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3290" y="2514600"/>
            <a:ext cx="99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</a:rPr>
              <a:t>Comodo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3745468"/>
            <a:ext cx="88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Mozilla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442" y="1688068"/>
            <a:ext cx="83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Leader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5486400" y="2362200"/>
            <a:ext cx="38100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019800" y="1752600"/>
            <a:ext cx="609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62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560833" cy="731520"/>
          </a:xfrm>
          <a:prstGeom prst="rect">
            <a:avLst/>
          </a:prstGeom>
        </p:spPr>
      </p:pic>
      <p:cxnSp>
        <p:nvCxnSpPr>
          <p:cNvPr id="64" name="Straight Arrow Connector 63"/>
          <p:cNvCxnSpPr>
            <a:cxnSpLocks noChangeAspect="1"/>
          </p:cNvCxnSpPr>
          <p:nvPr/>
        </p:nvCxnSpPr>
        <p:spPr>
          <a:xfrm flipH="1">
            <a:off x="1905000" y="2819400"/>
            <a:ext cx="120091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85277" y="2133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Apple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77000" y="4038600"/>
            <a:ext cx="9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VeriSign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28"/>
    </mc:Choice>
    <mc:Fallback xmlns="">
      <p:transition xmlns:p14="http://schemas.microsoft.com/office/powerpoint/2010/main" spd="slow" advTm="359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Ideal case: everyone in certificate </a:t>
            </a:r>
            <a:r>
              <a:rPr lang="en-US" b="1" dirty="0" err="1" smtClean="0"/>
              <a:t>cothority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Everyone gets to check certs but difficult to deploy</a:t>
            </a:r>
          </a:p>
          <a:p>
            <a:pPr lvl="1"/>
            <a:endParaRPr lang="en-US" sz="1000" dirty="0" smtClean="0"/>
          </a:p>
          <a:p>
            <a:r>
              <a:rPr lang="en-US" b="1" dirty="0" smtClean="0"/>
              <a:t>Browser-driven certificate </a:t>
            </a:r>
            <a:r>
              <a:rPr lang="en-US" b="1" dirty="0" err="1" smtClean="0"/>
              <a:t>cothority</a:t>
            </a:r>
            <a:endParaRPr lang="en-US" b="1" dirty="0" smtClean="0"/>
          </a:p>
          <a:p>
            <a:pPr lvl="1"/>
            <a:r>
              <a:rPr lang="en-US" dirty="0" smtClean="0"/>
              <a:t>Browser vendor acts as a CC leader and CAs gradually join (eventually must) to remain in the root store</a:t>
            </a:r>
          </a:p>
          <a:p>
            <a:pPr lvl="1"/>
            <a:endParaRPr lang="en-US" sz="1000" dirty="0" smtClean="0"/>
          </a:p>
          <a:p>
            <a:r>
              <a:rPr lang="en-US" b="1" dirty="0" smtClean="0"/>
              <a:t>Root-CA-centric </a:t>
            </a:r>
            <a:r>
              <a:rPr lang="en-US" b="1" dirty="0"/>
              <a:t>certificate </a:t>
            </a:r>
            <a:r>
              <a:rPr lang="en-US" b="1" dirty="0" err="1" smtClean="0"/>
              <a:t>cothority</a:t>
            </a:r>
            <a:endParaRPr lang="en-US" b="1" dirty="0" smtClean="0"/>
          </a:p>
          <a:p>
            <a:pPr lvl="1"/>
            <a:r>
              <a:rPr lang="en-US" dirty="0" smtClean="0"/>
              <a:t>Root-CA as a leader and intermediate CAs </a:t>
            </a:r>
            <a:r>
              <a:rPr lang="en-US" dirty="0"/>
              <a:t>gradually join  </a:t>
            </a:r>
            <a:r>
              <a:rPr lang="en-US" dirty="0" smtClean="0"/>
              <a:t>(eventually must) to retain their signing power</a:t>
            </a:r>
          </a:p>
          <a:p>
            <a:pPr lvl="1"/>
            <a:endParaRPr lang="en-US" sz="1100" dirty="0" smtClean="0"/>
          </a:p>
          <a:p>
            <a:r>
              <a:rPr lang="en-US" b="1" dirty="0" smtClean="0"/>
              <a:t>Log server-driven certificate </a:t>
            </a:r>
            <a:r>
              <a:rPr lang="en-US" b="1" dirty="0" err="1" smtClean="0"/>
              <a:t>cothority</a:t>
            </a:r>
            <a:endParaRPr lang="en-US" b="1" dirty="0" smtClean="0"/>
          </a:p>
          <a:p>
            <a:pPr lvl="1"/>
            <a:r>
              <a:rPr lang="en-US" dirty="0"/>
              <a:t>Backward compatible</a:t>
            </a:r>
          </a:p>
          <a:p>
            <a:pPr lvl="1"/>
            <a:r>
              <a:rPr lang="en-US" dirty="0" smtClean="0"/>
              <a:t>CT-style: endorse signed certificate timestamps (SCTs)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5539" y="666690"/>
            <a:ext cx="189026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Most Ambitious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6229290"/>
            <a:ext cx="200567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Most Deployable</a:t>
            </a:r>
            <a:endParaRPr lang="en-US" sz="2000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05800" y="762000"/>
            <a:ext cx="0" cy="914400"/>
          </a:xfrm>
          <a:prstGeom prst="straightConnector1">
            <a:avLst/>
          </a:prstGeom>
          <a:ln>
            <a:solidFill>
              <a:srgbClr val="0000FF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05800" y="5638800"/>
            <a:ext cx="0" cy="91440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58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08"/>
    </mc:Choice>
    <mc:Fallback xmlns="">
      <p:transition xmlns:p14="http://schemas.microsoft.com/office/powerpoint/2010/main" spd="slow" advTm="726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can and should build a better CA system </a:t>
            </a:r>
          </a:p>
          <a:p>
            <a:pPr lvl="1"/>
            <a:r>
              <a:rPr lang="en-US" dirty="0"/>
              <a:t>There seem to be no technical reason not to!</a:t>
            </a:r>
          </a:p>
          <a:p>
            <a:pPr lvl="1"/>
            <a:r>
              <a:rPr lang="en-US" dirty="0" smtClean="0"/>
              <a:t>Proactively secure: no bad certs endorsed </a:t>
            </a:r>
          </a:p>
          <a:p>
            <a:pPr lvl="1"/>
            <a:r>
              <a:rPr lang="en-US" dirty="0" smtClean="0"/>
              <a:t>Privacy-friendly: users don’t gossip their browsing history </a:t>
            </a:r>
          </a:p>
          <a:p>
            <a:pPr marL="114300" indent="0">
              <a:buNone/>
            </a:pPr>
            <a:endParaRPr lang="en-US" sz="2000" dirty="0" smtClean="0"/>
          </a:p>
          <a:p>
            <a:r>
              <a:rPr lang="en-US" b="1" dirty="0" smtClean="0"/>
              <a:t>Build it using </a:t>
            </a:r>
            <a:r>
              <a:rPr lang="en-US" b="1" i="1" dirty="0" err="1" smtClean="0"/>
              <a:t>cothorities</a:t>
            </a:r>
            <a:endParaRPr lang="en-US" b="1" i="1" dirty="0"/>
          </a:p>
          <a:p>
            <a:pPr lvl="1"/>
            <a:r>
              <a:rPr lang="en-US" dirty="0" smtClean="0"/>
              <a:t>Strongest-link security</a:t>
            </a:r>
          </a:p>
          <a:p>
            <a:pPr lvl="1"/>
            <a:r>
              <a:rPr lang="en-US" dirty="0" smtClean="0"/>
              <a:t>Built upon well-understood cryptographic primitives</a:t>
            </a:r>
          </a:p>
          <a:p>
            <a:pPr lvl="1"/>
            <a:r>
              <a:rPr lang="en-US" dirty="0" smtClean="0"/>
              <a:t>Scale to thousands of participants with reasonable delays</a:t>
            </a:r>
          </a:p>
          <a:p>
            <a:pPr marL="411480" lvl="1" indent="0">
              <a:buNone/>
            </a:pPr>
            <a:endParaRPr lang="en-US" sz="2000" dirty="0" smtClean="0"/>
          </a:p>
          <a:p>
            <a:r>
              <a:rPr lang="en-US" dirty="0" smtClean="0"/>
              <a:t>But it will </a:t>
            </a:r>
            <a:r>
              <a:rPr lang="en-US" b="1" dirty="0" smtClean="0"/>
              <a:t>definitely</a:t>
            </a:r>
            <a:r>
              <a:rPr lang="en-US" dirty="0" smtClean="0"/>
              <a:t> take time and effort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83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0"/>
    </mc:Choice>
    <mc:Fallback xmlns="">
      <p:transition xmlns:p14="http://schemas.microsoft.com/office/powerpoint/2010/main" spd="slow" advTm="568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05000"/>
            <a:ext cx="3429000" cy="1143000"/>
          </a:xfrm>
        </p:spPr>
        <p:txBody>
          <a:bodyPr/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9723"/>
          <a:stretch/>
        </p:blipFill>
        <p:spPr>
          <a:xfrm>
            <a:off x="14935200" y="4724400"/>
            <a:ext cx="1057350" cy="1577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648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More details</a:t>
            </a:r>
          </a:p>
          <a:p>
            <a:pPr algn="ctr"/>
            <a:r>
              <a:rPr lang="en-US" sz="2000" dirty="0" smtClean="0"/>
              <a:t>“Decentralizing </a:t>
            </a:r>
            <a:r>
              <a:rPr lang="en-US" sz="2000" dirty="0"/>
              <a:t>Authorities </a:t>
            </a:r>
            <a:r>
              <a:rPr lang="en-US" sz="2000" dirty="0" smtClean="0"/>
              <a:t>into Scalable </a:t>
            </a:r>
            <a:r>
              <a:rPr lang="en-US" sz="2000" dirty="0"/>
              <a:t>Strongest-Link </a:t>
            </a:r>
            <a:r>
              <a:rPr lang="en-US" sz="2000" dirty="0" err="1" smtClean="0"/>
              <a:t>Cothorities</a:t>
            </a:r>
            <a:r>
              <a:rPr lang="en-US" sz="2000" dirty="0" smtClean="0"/>
              <a:t>”</a:t>
            </a:r>
            <a:endParaRPr lang="en-US" sz="2000" dirty="0"/>
          </a:p>
          <a:p>
            <a:pPr algn="ctr"/>
            <a:r>
              <a:rPr lang="en-US" sz="2000" dirty="0"/>
              <a:t>arXiv:1503.08768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172" y="5675531"/>
            <a:ext cx="207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ewa.syta@yale.edu</a:t>
            </a:r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0480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Let’s chat :)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0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9"/>
    </mc:Choice>
    <mc:Fallback xmlns="">
      <p:transition xmlns:p14="http://schemas.microsoft.com/office/powerpoint/2010/main" spd="slow" advTm="74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057400"/>
            <a:ext cx="5105400" cy="1143000"/>
          </a:xfrm>
        </p:spPr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9723"/>
          <a:stretch/>
        </p:blipFill>
        <p:spPr>
          <a:xfrm>
            <a:off x="14935200" y="4724400"/>
            <a:ext cx="1057350" cy="15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"/>
    </mc:Choice>
    <mc:Fallback xmlns="">
      <p:transition xmlns:p14="http://schemas.microsoft.com/office/powerpoint/2010/main" spd="slow" advTm="10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(Potential) Cert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“Suspicious” certs</a:t>
            </a:r>
          </a:p>
          <a:p>
            <a:pPr lvl="1"/>
            <a:r>
              <a:rPr lang="en-US" dirty="0" smtClean="0"/>
              <a:t>Issued by an usual CA</a:t>
            </a:r>
          </a:p>
          <a:p>
            <a:pPr lvl="1"/>
            <a:r>
              <a:rPr lang="en-US" dirty="0" smtClean="0"/>
              <a:t>Issued but previous not revoked</a:t>
            </a:r>
          </a:p>
          <a:p>
            <a:pPr lvl="1"/>
            <a:r>
              <a:rPr lang="en-US" dirty="0" smtClean="0"/>
              <a:t>Contains unusual settings (permissions, weak crypto, etc.)</a:t>
            </a:r>
          </a:p>
          <a:p>
            <a:pPr lvl="1"/>
            <a:endParaRPr lang="en-US" sz="1000" dirty="0"/>
          </a:p>
          <a:p>
            <a:r>
              <a:rPr lang="en-US" dirty="0" smtClean="0"/>
              <a:t>Global CA Policy</a:t>
            </a:r>
          </a:p>
          <a:p>
            <a:pPr lvl="1"/>
            <a:r>
              <a:rPr lang="en-US" dirty="0" smtClean="0"/>
              <a:t>A known “division of power”</a:t>
            </a:r>
          </a:p>
          <a:p>
            <a:pPr lvl="1"/>
            <a:r>
              <a:rPr lang="en-US" dirty="0" smtClean="0"/>
              <a:t>Everyone checks compliance with the policy</a:t>
            </a:r>
          </a:p>
          <a:p>
            <a:pPr marL="411480" lvl="1" indent="0">
              <a:buNone/>
            </a:pPr>
            <a:endParaRPr lang="en-US" sz="1000" dirty="0" smtClean="0"/>
          </a:p>
          <a:p>
            <a:r>
              <a:rPr lang="en-US" dirty="0" smtClean="0"/>
              <a:t>Individual checks</a:t>
            </a:r>
          </a:p>
          <a:p>
            <a:pPr marL="708660" lvl="2">
              <a:buClr>
                <a:srgbClr val="629DD1"/>
              </a:buClr>
            </a:pPr>
            <a:r>
              <a:rPr lang="en-US" dirty="0"/>
              <a:t>Each CA checks that no one else proposes a certificate they are responsible </a:t>
            </a:r>
            <a:r>
              <a:rPr lang="en-US" dirty="0" smtClean="0"/>
              <a:t>for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4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the CA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to scrape the current CA system</a:t>
            </a:r>
          </a:p>
          <a:p>
            <a:pPr lvl="1"/>
            <a:r>
              <a:rPr lang="en-US" dirty="0" smtClean="0"/>
              <a:t>Building a new one is not that easy</a:t>
            </a:r>
          </a:p>
          <a:p>
            <a:pPr lvl="1"/>
            <a:r>
              <a:rPr lang="en-US" dirty="0" smtClean="0"/>
              <a:t>Need the existing infrastructure for EV/DV validation</a:t>
            </a:r>
          </a:p>
          <a:p>
            <a:endParaRPr lang="en-US" sz="2000" dirty="0" smtClean="0"/>
          </a:p>
          <a:p>
            <a:r>
              <a:rPr lang="en-US" dirty="0" smtClean="0"/>
              <a:t>Provide better tools and approaches to use it</a:t>
            </a:r>
          </a:p>
          <a:p>
            <a:endParaRPr lang="en-US" sz="2000" dirty="0"/>
          </a:p>
          <a:p>
            <a:r>
              <a:rPr lang="en-US" dirty="0" smtClean="0"/>
              <a:t>Leverage what is good about it</a:t>
            </a:r>
          </a:p>
          <a:p>
            <a:pPr lvl="1"/>
            <a:r>
              <a:rPr lang="en-US" dirty="0" smtClean="0"/>
              <a:t>Administrative options to deal with availability and misbehavior</a:t>
            </a:r>
          </a:p>
          <a:p>
            <a:pPr lvl="1"/>
            <a:r>
              <a:rPr lang="en-US" dirty="0" smtClean="0"/>
              <a:t>Business relationships to “encourage” participation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0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: Protocol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276600" cy="5257800"/>
          </a:xfrm>
        </p:spPr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 containing</a:t>
            </a:r>
          </a:p>
          <a:p>
            <a:pPr lvl="1"/>
            <a:r>
              <a:rPr lang="en-US" dirty="0" smtClean="0"/>
              <a:t>Public key K</a:t>
            </a:r>
            <a:r>
              <a:rPr lang="en-US" baseline="-25000" dirty="0" smtClean="0"/>
              <a:t>i</a:t>
            </a:r>
            <a:r>
              <a:rPr lang="en-US" dirty="0" smtClean="0"/>
              <a:t> (discrete log)</a:t>
            </a:r>
          </a:p>
          <a:p>
            <a:pPr lvl="1"/>
            <a:r>
              <a:rPr lang="en-US" dirty="0" smtClean="0"/>
              <a:t>Self-signed certificates</a:t>
            </a:r>
          </a:p>
          <a:p>
            <a:pPr lvl="1"/>
            <a:r>
              <a:rPr lang="en-US" dirty="0" smtClean="0"/>
              <a:t>Aggregate keys </a:t>
            </a:r>
            <a:r>
              <a:rPr lang="en-US" u="sng" dirty="0"/>
              <a:t>K</a:t>
            </a:r>
            <a:r>
              <a:rPr lang="en-US" baseline="-25000" dirty="0"/>
              <a:t>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O(n) one-time verify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O</a:t>
            </a:r>
            <a:r>
              <a:rPr lang="en-US" dirty="0"/>
              <a:t>(|n’-n|) group change</a:t>
            </a:r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37760" y="2057400"/>
            <a:ext cx="2758440" cy="2606041"/>
            <a:chOff x="5090160" y="2057400"/>
            <a:chExt cx="2758440" cy="2606041"/>
          </a:xfrm>
        </p:grpSpPr>
        <p:sp>
          <p:nvSpPr>
            <p:cNvPr id="5" name="Oval 4"/>
            <p:cNvSpPr/>
            <p:nvPr/>
          </p:nvSpPr>
          <p:spPr>
            <a:xfrm>
              <a:off x="6233160" y="20574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473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50901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521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189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65379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999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0"/>
              <a:endCxn id="6" idx="3"/>
            </p:cNvCxnSpPr>
            <p:nvPr/>
          </p:nvCxnSpPr>
          <p:spPr>
            <a:xfrm flipV="1">
              <a:off x="5364480" y="3516294"/>
              <a:ext cx="2632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6" idx="5"/>
            </p:cNvCxnSpPr>
            <p:nvPr/>
          </p:nvCxnSpPr>
          <p:spPr>
            <a:xfrm flipH="1" flipV="1">
              <a:off x="6015654" y="3516294"/>
              <a:ext cx="1108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0"/>
              <a:endCxn id="9" idx="3"/>
            </p:cNvCxnSpPr>
            <p:nvPr/>
          </p:nvCxnSpPr>
          <p:spPr>
            <a:xfrm flipV="1">
              <a:off x="6812280" y="3516294"/>
              <a:ext cx="1870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0"/>
              <a:endCxn id="9" idx="5"/>
            </p:cNvCxnSpPr>
            <p:nvPr/>
          </p:nvCxnSpPr>
          <p:spPr>
            <a:xfrm flipH="1" flipV="1">
              <a:off x="7387254" y="3516294"/>
              <a:ext cx="1870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0"/>
              <a:endCxn id="5" idx="3"/>
            </p:cNvCxnSpPr>
            <p:nvPr/>
          </p:nvCxnSpPr>
          <p:spPr>
            <a:xfrm flipV="1">
              <a:off x="5821680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5" idx="5"/>
            </p:cNvCxnSpPr>
            <p:nvPr/>
          </p:nvCxnSpPr>
          <p:spPr>
            <a:xfrm flipH="1" flipV="1">
              <a:off x="6701454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ular Callout 17"/>
          <p:cNvSpPr/>
          <p:nvPr/>
        </p:nvSpPr>
        <p:spPr>
          <a:xfrm>
            <a:off x="3352800" y="5334000"/>
            <a:ext cx="1981200" cy="762000"/>
          </a:xfrm>
          <a:prstGeom prst="wedgeRoundRectCallout">
            <a:avLst>
              <a:gd name="adj1" fmla="val 40705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, PK{k</a:t>
            </a:r>
            <a:r>
              <a:rPr lang="en-US" baseline="-25000" dirty="0"/>
              <a:t>3</a:t>
            </a:r>
            <a:r>
              <a:rPr lang="en-US" dirty="0"/>
              <a:t>|K</a:t>
            </a:r>
            <a:r>
              <a:rPr lang="en-US" baseline="-25000" dirty="0"/>
              <a:t>3</a:t>
            </a:r>
            <a:r>
              <a:rPr lang="en-US" dirty="0"/>
              <a:t> = g</a:t>
            </a:r>
            <a:r>
              <a:rPr lang="en-US" baseline="30000" dirty="0"/>
              <a:t>k3</a:t>
            </a:r>
            <a:r>
              <a:rPr lang="en-US" dirty="0"/>
              <a:t>}</a:t>
            </a:r>
          </a:p>
          <a:p>
            <a:r>
              <a:rPr lang="en-US" u="sng" dirty="0"/>
              <a:t>K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5638800" y="5334000"/>
            <a:ext cx="1981200" cy="762000"/>
          </a:xfrm>
          <a:prstGeom prst="wedgeRoundRectCallout">
            <a:avLst>
              <a:gd name="adj1" fmla="val -32372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en-US" baseline="-25000" dirty="0"/>
              <a:t>4</a:t>
            </a:r>
            <a:r>
              <a:rPr lang="en-US" dirty="0"/>
              <a:t>, PK{k</a:t>
            </a:r>
            <a:r>
              <a:rPr lang="en-US" baseline="-25000" dirty="0"/>
              <a:t>4</a:t>
            </a:r>
            <a:r>
              <a:rPr lang="en-US" dirty="0"/>
              <a:t>|K</a:t>
            </a:r>
            <a:r>
              <a:rPr lang="en-US" baseline="-25000" dirty="0"/>
              <a:t>4</a:t>
            </a:r>
            <a:r>
              <a:rPr lang="en-US" dirty="0"/>
              <a:t> = g</a:t>
            </a:r>
            <a:r>
              <a:rPr lang="en-US" baseline="30000" dirty="0"/>
              <a:t>k4</a:t>
            </a:r>
            <a:r>
              <a:rPr lang="en-US" dirty="0"/>
              <a:t>}</a:t>
            </a:r>
          </a:p>
          <a:p>
            <a:r>
              <a:rPr lang="en-US" u="sng" dirty="0"/>
              <a:t>K</a:t>
            </a:r>
            <a:r>
              <a:rPr lang="en-US" baseline="-25000" dirty="0"/>
              <a:t>4</a:t>
            </a:r>
            <a:r>
              <a:rPr lang="en-US" dirty="0"/>
              <a:t> = K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3581400" y="1905000"/>
            <a:ext cx="1981200" cy="762000"/>
          </a:xfrm>
          <a:prstGeom prst="wedgeRoundRectCallout">
            <a:avLst>
              <a:gd name="adj1" fmla="val 42628"/>
              <a:gd name="adj2" fmla="val 117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, PK{k</a:t>
            </a:r>
            <a:r>
              <a:rPr lang="en-US" baseline="-25000" dirty="0"/>
              <a:t>2</a:t>
            </a:r>
            <a:r>
              <a:rPr lang="en-US" dirty="0"/>
              <a:t>|K</a:t>
            </a:r>
            <a:r>
              <a:rPr lang="en-US" baseline="-25000" dirty="0"/>
              <a:t>2</a:t>
            </a:r>
            <a:r>
              <a:rPr lang="en-US" dirty="0"/>
              <a:t> = g</a:t>
            </a:r>
            <a:r>
              <a:rPr lang="en-US" baseline="30000" dirty="0"/>
              <a:t>k2</a:t>
            </a:r>
            <a:r>
              <a:rPr lang="en-US" dirty="0"/>
              <a:t>}</a:t>
            </a:r>
          </a:p>
          <a:p>
            <a:r>
              <a:rPr lang="en-US" u="sng" dirty="0"/>
              <a:t>K</a:t>
            </a:r>
            <a:r>
              <a:rPr lang="en-US" baseline="-25000" dirty="0"/>
              <a:t>2</a:t>
            </a:r>
            <a:r>
              <a:rPr lang="en-US" dirty="0"/>
              <a:t> = K</a:t>
            </a:r>
            <a:r>
              <a:rPr lang="en-US" baseline="-25000" dirty="0"/>
              <a:t>2</a:t>
            </a:r>
            <a:r>
              <a:rPr lang="en-US" dirty="0"/>
              <a:t>K</a:t>
            </a:r>
            <a:r>
              <a:rPr lang="en-US" baseline="-25000" dirty="0"/>
              <a:t>3</a:t>
            </a:r>
            <a:r>
              <a:rPr lang="en-US" dirty="0"/>
              <a:t>K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096000" y="762000"/>
            <a:ext cx="1981200" cy="762000"/>
          </a:xfrm>
          <a:prstGeom prst="wedgeRoundRectCallout">
            <a:avLst>
              <a:gd name="adj1" fmla="val -36860"/>
              <a:gd name="adj2" fmla="val 1191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, PK{k</a:t>
            </a:r>
            <a:r>
              <a:rPr lang="en-US" baseline="-25000" dirty="0"/>
              <a:t>1</a:t>
            </a:r>
            <a:r>
              <a:rPr lang="en-US" dirty="0"/>
              <a:t>|K</a:t>
            </a:r>
            <a:r>
              <a:rPr lang="en-US" baseline="-25000" dirty="0"/>
              <a:t>1</a:t>
            </a:r>
            <a:r>
              <a:rPr lang="en-US" dirty="0"/>
              <a:t> = g</a:t>
            </a:r>
            <a:r>
              <a:rPr lang="en-US" baseline="30000" dirty="0"/>
              <a:t>k1</a:t>
            </a:r>
            <a:r>
              <a:rPr lang="en-US" dirty="0"/>
              <a:t>}</a:t>
            </a:r>
          </a:p>
          <a:p>
            <a:r>
              <a:rPr lang="en-US" u="sng" dirty="0"/>
              <a:t>K</a:t>
            </a:r>
            <a:r>
              <a:rPr lang="en-US" baseline="-25000" dirty="0"/>
              <a:t>1</a:t>
            </a:r>
            <a:r>
              <a:rPr lang="en-US" dirty="0"/>
              <a:t> = K</a:t>
            </a:r>
            <a:r>
              <a:rPr lang="en-US" baseline="-25000" dirty="0"/>
              <a:t>1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…K</a:t>
            </a:r>
            <a:r>
              <a:rPr lang="en-US" baseline="-25000" dirty="0"/>
              <a:t>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153400" y="2057400"/>
            <a:ext cx="0" cy="25146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3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0"/>
            <a:ext cx="43307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810000" cy="52578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EFF SSL Observatory</a:t>
            </a:r>
          </a:p>
          <a:p>
            <a:r>
              <a:rPr lang="en-US" dirty="0" smtClean="0"/>
              <a:t>~650 CAs trusted </a:t>
            </a:r>
            <a:r>
              <a:rPr lang="en-US" dirty="0"/>
              <a:t>by Mozilla or Microsoft</a:t>
            </a:r>
          </a:p>
          <a:p>
            <a:endParaRPr lang="en-US" sz="1000" dirty="0" smtClean="0"/>
          </a:p>
          <a:p>
            <a:r>
              <a:rPr lang="en-US" dirty="0" smtClean="0"/>
              <a:t>Any CA can issue certs for any domain</a:t>
            </a:r>
          </a:p>
          <a:p>
            <a:endParaRPr lang="en-US" sz="1000" dirty="0"/>
          </a:p>
          <a:p>
            <a:r>
              <a:rPr lang="en-US" dirty="0" smtClean="0"/>
              <a:t>Prime key target</a:t>
            </a:r>
          </a:p>
          <a:p>
            <a:pPr lvl="1"/>
            <a:r>
              <a:rPr lang="en-US" dirty="0" smtClean="0"/>
              <a:t>MITM attack power</a:t>
            </a:r>
          </a:p>
          <a:p>
            <a:endParaRPr lang="en-US" sz="1000" dirty="0" smtClean="0"/>
          </a:p>
          <a:p>
            <a:r>
              <a:rPr lang="en-US" dirty="0" smtClean="0"/>
              <a:t>Breaches do happen</a:t>
            </a:r>
          </a:p>
          <a:p>
            <a:pPr lvl="1"/>
            <a:r>
              <a:rPr lang="en-US" dirty="0" smtClean="0"/>
              <a:t>DigiNotar’11</a:t>
            </a:r>
            <a:endParaRPr lang="en-US" dirty="0"/>
          </a:p>
          <a:p>
            <a:pPr lvl="1"/>
            <a:r>
              <a:rPr lang="en-US" dirty="0" smtClean="0"/>
              <a:t>Comodo’11</a:t>
            </a:r>
            <a:endParaRPr lang="en-US" dirty="0"/>
          </a:p>
          <a:p>
            <a:pPr lvl="1"/>
            <a:r>
              <a:rPr lang="en-US" dirty="0" smtClean="0"/>
              <a:t>CNNIC/MCS’15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 descr="ss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44" y="5780814"/>
            <a:ext cx="1681356" cy="696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21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03"/>
    </mc:Choice>
    <mc:Fallback xmlns="">
      <p:transition xmlns:p14="http://schemas.microsoft.com/office/powerpoint/2010/main" spd="slow" advTm="366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: Commit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200400" cy="5257800"/>
          </a:xfrm>
        </p:spPr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 containing</a:t>
            </a:r>
          </a:p>
          <a:p>
            <a:pPr lvl="1"/>
            <a:r>
              <a:rPr lang="en-US" dirty="0" smtClean="0"/>
              <a:t>Commits V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Aggregate commits </a:t>
            </a:r>
            <a:r>
              <a:rPr lang="en-US" u="sng" dirty="0"/>
              <a:t>V</a:t>
            </a:r>
            <a:r>
              <a:rPr lang="en-US" baseline="-25000" dirty="0"/>
              <a:t>i</a:t>
            </a:r>
            <a:endParaRPr lang="en-US" dirty="0"/>
          </a:p>
          <a:p>
            <a:r>
              <a:rPr lang="en-US" dirty="0" smtClean="0"/>
              <a:t>Collective challenge </a:t>
            </a:r>
            <a:r>
              <a:rPr lang="en-US" b="1" dirty="0" smtClean="0"/>
              <a:t>c</a:t>
            </a:r>
            <a:r>
              <a:rPr lang="en-US" dirty="0" smtClean="0"/>
              <a:t> is </a:t>
            </a:r>
            <a:r>
              <a:rPr lang="en-US" b="1" dirty="0" smtClean="0"/>
              <a:t>root hash </a:t>
            </a:r>
            <a:r>
              <a:rPr lang="en-US" dirty="0" smtClean="0"/>
              <a:t>of per-round </a:t>
            </a:r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37760" y="2057400"/>
            <a:ext cx="2758440" cy="2606041"/>
            <a:chOff x="5090160" y="2057400"/>
            <a:chExt cx="2758440" cy="2606041"/>
          </a:xfrm>
        </p:grpSpPr>
        <p:sp>
          <p:nvSpPr>
            <p:cNvPr id="5" name="Oval 4"/>
            <p:cNvSpPr/>
            <p:nvPr/>
          </p:nvSpPr>
          <p:spPr>
            <a:xfrm>
              <a:off x="6233160" y="20574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473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50901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521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189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65379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999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0"/>
              <a:endCxn id="6" idx="3"/>
            </p:cNvCxnSpPr>
            <p:nvPr/>
          </p:nvCxnSpPr>
          <p:spPr>
            <a:xfrm flipV="1">
              <a:off x="5364480" y="3516294"/>
              <a:ext cx="2632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6" idx="5"/>
            </p:cNvCxnSpPr>
            <p:nvPr/>
          </p:nvCxnSpPr>
          <p:spPr>
            <a:xfrm flipH="1" flipV="1">
              <a:off x="6015654" y="3516294"/>
              <a:ext cx="1108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0"/>
              <a:endCxn id="9" idx="3"/>
            </p:cNvCxnSpPr>
            <p:nvPr/>
          </p:nvCxnSpPr>
          <p:spPr>
            <a:xfrm flipV="1">
              <a:off x="6812280" y="3516294"/>
              <a:ext cx="1870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0"/>
              <a:endCxn id="9" idx="5"/>
            </p:cNvCxnSpPr>
            <p:nvPr/>
          </p:nvCxnSpPr>
          <p:spPr>
            <a:xfrm flipH="1" flipV="1">
              <a:off x="7387254" y="3516294"/>
              <a:ext cx="1870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0"/>
              <a:endCxn id="5" idx="3"/>
            </p:cNvCxnSpPr>
            <p:nvPr/>
          </p:nvCxnSpPr>
          <p:spPr>
            <a:xfrm flipV="1">
              <a:off x="5821680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5" idx="5"/>
            </p:cNvCxnSpPr>
            <p:nvPr/>
          </p:nvCxnSpPr>
          <p:spPr>
            <a:xfrm flipH="1" flipV="1">
              <a:off x="6701454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ular Callout 21"/>
          <p:cNvSpPr/>
          <p:nvPr/>
        </p:nvSpPr>
        <p:spPr>
          <a:xfrm>
            <a:off x="3352800" y="5334000"/>
            <a:ext cx="1981200" cy="762000"/>
          </a:xfrm>
          <a:prstGeom prst="wedgeRoundRectCallout">
            <a:avLst>
              <a:gd name="adj1" fmla="val 40705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</a:t>
            </a:r>
            <a:r>
              <a:rPr lang="en-US" baseline="-25000" dirty="0"/>
              <a:t>3</a:t>
            </a:r>
            <a:r>
              <a:rPr lang="en-US" dirty="0"/>
              <a:t> = g</a:t>
            </a:r>
            <a:r>
              <a:rPr lang="en-US" baseline="30000" dirty="0"/>
              <a:t>v3</a:t>
            </a:r>
            <a:endParaRPr lang="en-US" dirty="0"/>
          </a:p>
          <a:p>
            <a:r>
              <a:rPr lang="en-US" u="sng" dirty="0"/>
              <a:t>V</a:t>
            </a:r>
            <a:r>
              <a:rPr lang="en-US" baseline="-25000" dirty="0"/>
              <a:t>3</a:t>
            </a:r>
            <a:r>
              <a:rPr lang="en-US" dirty="0"/>
              <a:t> = V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638800" y="5334000"/>
            <a:ext cx="1981200" cy="762000"/>
          </a:xfrm>
          <a:prstGeom prst="wedgeRoundRectCallout">
            <a:avLst>
              <a:gd name="adj1" fmla="val -32372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</a:t>
            </a:r>
            <a:r>
              <a:rPr lang="en-US" baseline="-25000" dirty="0"/>
              <a:t>4</a:t>
            </a:r>
            <a:r>
              <a:rPr lang="en-US" dirty="0"/>
              <a:t> = g</a:t>
            </a:r>
            <a:r>
              <a:rPr lang="en-US" baseline="30000" dirty="0"/>
              <a:t>v4</a:t>
            </a:r>
            <a:endParaRPr lang="en-US" dirty="0"/>
          </a:p>
          <a:p>
            <a:r>
              <a:rPr lang="en-US" u="sng" dirty="0"/>
              <a:t>V</a:t>
            </a:r>
            <a:r>
              <a:rPr lang="en-US" baseline="-25000" dirty="0"/>
              <a:t>4</a:t>
            </a:r>
            <a:r>
              <a:rPr lang="en-US" dirty="0"/>
              <a:t> = V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581400" y="1905000"/>
            <a:ext cx="1981200" cy="762000"/>
          </a:xfrm>
          <a:prstGeom prst="wedgeRoundRectCallout">
            <a:avLst>
              <a:gd name="adj1" fmla="val 42628"/>
              <a:gd name="adj2" fmla="val 117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 = g</a:t>
            </a:r>
            <a:r>
              <a:rPr lang="en-US" baseline="30000" dirty="0"/>
              <a:t>v2</a:t>
            </a:r>
            <a:endParaRPr lang="en-US" dirty="0"/>
          </a:p>
          <a:p>
            <a:r>
              <a:rPr lang="en-US" u="sng" dirty="0"/>
              <a:t>V</a:t>
            </a:r>
            <a:r>
              <a:rPr lang="en-US" baseline="-25000" dirty="0"/>
              <a:t>3</a:t>
            </a:r>
            <a:r>
              <a:rPr lang="en-US" dirty="0"/>
              <a:t> = V</a:t>
            </a:r>
            <a:r>
              <a:rPr lang="en-US" baseline="-25000" dirty="0"/>
              <a:t>2</a:t>
            </a:r>
            <a:r>
              <a:rPr lang="en-US" dirty="0"/>
              <a:t>V</a:t>
            </a:r>
            <a:r>
              <a:rPr lang="en-US" baseline="-25000" dirty="0"/>
              <a:t>3</a:t>
            </a:r>
            <a:r>
              <a:rPr lang="en-US" dirty="0"/>
              <a:t>V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096000" y="762000"/>
            <a:ext cx="1981200" cy="762000"/>
          </a:xfrm>
          <a:prstGeom prst="wedgeRoundRectCallout">
            <a:avLst>
              <a:gd name="adj1" fmla="val -36860"/>
              <a:gd name="adj2" fmla="val 1191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= g</a:t>
            </a:r>
            <a:r>
              <a:rPr lang="en-US" baseline="30000" dirty="0"/>
              <a:t>v1</a:t>
            </a:r>
            <a:endParaRPr lang="en-US" dirty="0"/>
          </a:p>
          <a:p>
            <a:r>
              <a:rPr lang="en-US" u="sng" dirty="0"/>
              <a:t>V</a:t>
            </a:r>
            <a:r>
              <a:rPr lang="en-US" baseline="-25000" dirty="0"/>
              <a:t>1</a:t>
            </a:r>
            <a:r>
              <a:rPr lang="en-US" dirty="0"/>
              <a:t> = V</a:t>
            </a:r>
            <a:r>
              <a:rPr lang="en-US" baseline="-25000" dirty="0"/>
              <a:t>1</a:t>
            </a:r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n-US" dirty="0"/>
              <a:t>…V</a:t>
            </a:r>
            <a:r>
              <a:rPr lang="en-US" baseline="-25000" dirty="0"/>
              <a:t>N</a:t>
            </a:r>
            <a:endParaRPr lang="en-US" dirty="0"/>
          </a:p>
        </p:txBody>
      </p:sp>
      <p:sp>
        <p:nvSpPr>
          <p:cNvPr id="26" name="Rounded Rectangular Callout 25"/>
          <p:cNvSpPr/>
          <p:nvPr/>
        </p:nvSpPr>
        <p:spPr>
          <a:xfrm>
            <a:off x="4419600" y="1066800"/>
            <a:ext cx="1219200" cy="609600"/>
          </a:xfrm>
          <a:prstGeom prst="wedgeRoundRectCallout">
            <a:avLst>
              <a:gd name="adj1" fmla="val 92055"/>
              <a:gd name="adj2" fmla="val 125218"/>
              <a:gd name="adj3" fmla="val 16667"/>
            </a:avLst>
          </a:prstGeom>
          <a:solidFill>
            <a:srgbClr val="FAFFD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Challenge c = H (…)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153400" y="2057400"/>
            <a:ext cx="0" cy="251460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8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CoSi</a:t>
            </a:r>
            <a:r>
              <a:rPr lang="en-US" dirty="0" smtClean="0"/>
              <a:t>: Response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3048000" cy="5257800"/>
          </a:xfrm>
        </p:spPr>
        <p:txBody>
          <a:bodyPr/>
          <a:lstStyle/>
          <a:p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Responses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Aggregate commits </a:t>
            </a:r>
            <a:r>
              <a:rPr lang="en-US" u="sng" dirty="0" err="1" smtClean="0"/>
              <a:t>r</a:t>
            </a:r>
            <a:r>
              <a:rPr lang="en-US" baseline="-25000" dirty="0" err="1" smtClean="0"/>
              <a:t>i</a:t>
            </a:r>
            <a:endParaRPr lang="en-US" dirty="0"/>
          </a:p>
          <a:p>
            <a:r>
              <a:rPr lang="en-US" dirty="0" smtClean="0"/>
              <a:t>Each (c, </a:t>
            </a:r>
            <a:r>
              <a:rPr lang="en-US" u="sng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) forms valid </a:t>
            </a:r>
            <a:r>
              <a:rPr lang="en-US" b="1" dirty="0" smtClean="0"/>
              <a:t>partial</a:t>
            </a:r>
            <a:r>
              <a:rPr lang="en-US" dirty="0" smtClean="0"/>
              <a:t> signature</a:t>
            </a:r>
          </a:p>
          <a:p>
            <a:r>
              <a:rPr lang="en-US" dirty="0"/>
              <a:t>(c, </a:t>
            </a:r>
            <a:r>
              <a:rPr lang="en-US" u="sng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) forms </a:t>
            </a:r>
            <a:r>
              <a:rPr lang="en-US" b="1" dirty="0" smtClean="0"/>
              <a:t>complete</a:t>
            </a:r>
            <a:r>
              <a:rPr lang="en-US" dirty="0" smtClean="0"/>
              <a:t> signature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937760" y="2057400"/>
            <a:ext cx="2758440" cy="2606041"/>
            <a:chOff x="5090160" y="2057400"/>
            <a:chExt cx="2758440" cy="2606041"/>
          </a:xfrm>
        </p:grpSpPr>
        <p:sp>
          <p:nvSpPr>
            <p:cNvPr id="5" name="Oval 4"/>
            <p:cNvSpPr/>
            <p:nvPr/>
          </p:nvSpPr>
          <p:spPr>
            <a:xfrm>
              <a:off x="6233160" y="20574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473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Oval 6"/>
            <p:cNvSpPr>
              <a:spLocks/>
            </p:cNvSpPr>
            <p:nvPr/>
          </p:nvSpPr>
          <p:spPr>
            <a:xfrm>
              <a:off x="50901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521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918960" y="30480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6537960" y="4114801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99960" y="4114800"/>
              <a:ext cx="548640" cy="5486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7" idx="0"/>
              <a:endCxn id="6" idx="3"/>
            </p:cNvCxnSpPr>
            <p:nvPr/>
          </p:nvCxnSpPr>
          <p:spPr>
            <a:xfrm flipV="1">
              <a:off x="5364480" y="3516294"/>
              <a:ext cx="2632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0"/>
              <a:endCxn id="6" idx="5"/>
            </p:cNvCxnSpPr>
            <p:nvPr/>
          </p:nvCxnSpPr>
          <p:spPr>
            <a:xfrm flipH="1" flipV="1">
              <a:off x="6015654" y="3516294"/>
              <a:ext cx="1108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0" idx="0"/>
              <a:endCxn id="9" idx="3"/>
            </p:cNvCxnSpPr>
            <p:nvPr/>
          </p:nvCxnSpPr>
          <p:spPr>
            <a:xfrm flipV="1">
              <a:off x="6812280" y="3516294"/>
              <a:ext cx="187026" cy="59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0"/>
              <a:endCxn id="9" idx="5"/>
            </p:cNvCxnSpPr>
            <p:nvPr/>
          </p:nvCxnSpPr>
          <p:spPr>
            <a:xfrm flipH="1" flipV="1">
              <a:off x="7387254" y="3516294"/>
              <a:ext cx="187026" cy="5985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0"/>
              <a:endCxn id="5" idx="3"/>
            </p:cNvCxnSpPr>
            <p:nvPr/>
          </p:nvCxnSpPr>
          <p:spPr>
            <a:xfrm flipV="1">
              <a:off x="5821680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0"/>
              <a:endCxn id="5" idx="5"/>
            </p:cNvCxnSpPr>
            <p:nvPr/>
          </p:nvCxnSpPr>
          <p:spPr>
            <a:xfrm flipH="1" flipV="1">
              <a:off x="6701454" y="2525694"/>
              <a:ext cx="491826" cy="52230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ular Callout 21"/>
          <p:cNvSpPr/>
          <p:nvPr/>
        </p:nvSpPr>
        <p:spPr>
          <a:xfrm>
            <a:off x="3352800" y="5334000"/>
            <a:ext cx="1981200" cy="762000"/>
          </a:xfrm>
          <a:prstGeom prst="wedgeRoundRectCallout">
            <a:avLst>
              <a:gd name="adj1" fmla="val 40705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= v</a:t>
            </a:r>
            <a:r>
              <a:rPr lang="en-US" baseline="-25000" dirty="0" smtClean="0"/>
              <a:t>3</a:t>
            </a:r>
            <a:r>
              <a:rPr lang="en-US" dirty="0" smtClean="0"/>
              <a:t> – k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</a:p>
          <a:p>
            <a:r>
              <a:rPr lang="en-US" u="sng" dirty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 = r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638800" y="5334000"/>
            <a:ext cx="1981200" cy="762000"/>
          </a:xfrm>
          <a:prstGeom prst="wedgeRoundRectCallout">
            <a:avLst>
              <a:gd name="adj1" fmla="val -32372"/>
              <a:gd name="adj2" fmla="val -1391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r>
              <a:rPr lang="en-US" dirty="0" smtClean="0"/>
              <a:t> – k</a:t>
            </a:r>
            <a:r>
              <a:rPr lang="en-US" baseline="-25000" dirty="0" smtClean="0"/>
              <a:t>4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u="sng" dirty="0" smtClean="0"/>
              <a:t>r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r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3581400" y="1905000"/>
            <a:ext cx="1981200" cy="762000"/>
          </a:xfrm>
          <a:prstGeom prst="wedgeRoundRectCallout">
            <a:avLst>
              <a:gd name="adj1" fmla="val 42628"/>
              <a:gd name="adj2" fmla="val 117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u="sng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r</a:t>
            </a:r>
            <a:r>
              <a:rPr lang="en-US" baseline="-25000" dirty="0"/>
              <a:t>2</a:t>
            </a:r>
            <a:r>
              <a:rPr lang="en-US" dirty="0" smtClean="0"/>
              <a:t>+r</a:t>
            </a:r>
            <a:r>
              <a:rPr lang="en-US" baseline="-25000" dirty="0" smtClean="0"/>
              <a:t>3</a:t>
            </a:r>
            <a:r>
              <a:rPr lang="en-US" dirty="0" smtClean="0"/>
              <a:t>+r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096000" y="762000"/>
            <a:ext cx="1981200" cy="762000"/>
          </a:xfrm>
          <a:prstGeom prst="wedgeRoundRectCallout">
            <a:avLst>
              <a:gd name="adj1" fmla="val -36860"/>
              <a:gd name="adj2" fmla="val 1191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c</a:t>
            </a:r>
            <a:endParaRPr lang="en-US" dirty="0"/>
          </a:p>
          <a:p>
            <a:r>
              <a:rPr lang="en-US" u="sng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+r</a:t>
            </a:r>
            <a:r>
              <a:rPr lang="en-US" baseline="-25000" dirty="0" smtClean="0"/>
              <a:t>2</a:t>
            </a:r>
            <a:r>
              <a:rPr lang="en-US" dirty="0" smtClean="0"/>
              <a:t>+…+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7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Trust in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We know how to</a:t>
            </a:r>
            <a:r>
              <a:rPr lang="en-US" dirty="0" smtClean="0"/>
              <a:t>: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dirty="0"/>
              <a:t>Split trust across a few servers, typically &lt;10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Anytrust</a:t>
            </a:r>
            <a:r>
              <a:rPr lang="en-US" dirty="0"/>
              <a:t>”: only 1-of-k servers need be </a:t>
            </a:r>
            <a:r>
              <a:rPr lang="en-US" dirty="0" err="1"/>
              <a:t>honest,but</a:t>
            </a:r>
            <a:r>
              <a:rPr lang="en-US" dirty="0"/>
              <a:t> all k servers need to remain live</a:t>
            </a:r>
          </a:p>
          <a:p>
            <a:pPr lvl="1"/>
            <a:r>
              <a:rPr lang="en-US" dirty="0"/>
              <a:t>Byzantine Fault Tolerance (BFT): 2/3 of k servers need to be honest, 2/3 need to be live</a:t>
            </a:r>
          </a:p>
          <a:p>
            <a:r>
              <a:rPr lang="en-US" dirty="0"/>
              <a:t>Split cryptographic keys, operations</a:t>
            </a:r>
          </a:p>
          <a:p>
            <a:pPr lvl="1"/>
            <a:r>
              <a:rPr lang="en-US" dirty="0"/>
              <a:t>Threshold cryptography, </a:t>
            </a:r>
            <a:r>
              <a:rPr lang="en-US" dirty="0" err="1"/>
              <a:t>multisignatures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b="1" dirty="0"/>
              <a:t>Tor</a:t>
            </a:r>
            <a:r>
              <a:rPr lang="en-US" dirty="0"/>
              <a:t> directory authority (8 servers)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Small-Scale Trust-Splitting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Is splitting trust across 5-10 replicas “enough”?</a:t>
            </a:r>
          </a:p>
          <a:p>
            <a:endParaRPr lang="en-US" sz="2000" dirty="0" smtClean="0"/>
          </a:p>
          <a:p>
            <a:r>
              <a:rPr lang="en-US" dirty="0" smtClean="0"/>
              <a:t>Who </a:t>
            </a:r>
            <a:r>
              <a:rPr lang="en-US" dirty="0"/>
              <a:t>owns/controls these replicas?</a:t>
            </a:r>
          </a:p>
          <a:p>
            <a:pPr lvl="1"/>
            <a:r>
              <a:rPr lang="en-US" dirty="0"/>
              <a:t>Truly independent operators (decentralized),or within one organization (merely distributed)?</a:t>
            </a:r>
          </a:p>
          <a:p>
            <a:pPr lvl="1"/>
            <a:r>
              <a:rPr lang="en-US" dirty="0"/>
              <a:t>All in same country?  All in “five-eyes” territory?</a:t>
            </a:r>
          </a:p>
          <a:p>
            <a:r>
              <a:rPr lang="en-US" dirty="0"/>
              <a:t>What is the real cost of targeted attacks?</a:t>
            </a:r>
          </a:p>
          <a:p>
            <a:pPr lvl="1"/>
            <a:r>
              <a:rPr lang="en-US" dirty="0"/>
              <a:t>5 Tor directory server private keys might </a:t>
            </a:r>
            <a:r>
              <a:rPr lang="en-US" dirty="0" err="1"/>
              <a:t>bewell</a:t>
            </a:r>
            <a:r>
              <a:rPr lang="en-US" dirty="0"/>
              <a:t> worth the cost of a 0-day exploit or two</a:t>
            </a:r>
          </a:p>
          <a:p>
            <a:r>
              <a:rPr lang="en-US" dirty="0"/>
              <a:t>Who chooses the 5-10 replicas?</a:t>
            </a:r>
          </a:p>
          <a:p>
            <a:pPr lvl="1"/>
            <a:r>
              <a:rPr lang="en-US" dirty="0"/>
              <a:t>Why should “everyone” trust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1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node A fails, </a:t>
            </a:r>
            <a:r>
              <a:rPr lang="en-US" dirty="0"/>
              <a:t>the remaining </a:t>
            </a:r>
            <a:r>
              <a:rPr lang="en-US" dirty="0" smtClean="0"/>
              <a:t>nodes can </a:t>
            </a:r>
            <a:r>
              <a:rPr lang="en-US" dirty="0"/>
              <a:t>provide a valid signature </a:t>
            </a:r>
            <a:r>
              <a:rPr lang="en-US" dirty="0" smtClean="0"/>
              <a:t>but</a:t>
            </a:r>
            <a:endParaRPr lang="en-US" dirty="0"/>
          </a:p>
          <a:p>
            <a:pPr lvl="1"/>
            <a:r>
              <a:rPr lang="en-US" dirty="0" smtClean="0"/>
              <a:t>For a modified collective key: K</a:t>
            </a:r>
            <a:r>
              <a:rPr lang="en-US" dirty="0"/>
              <a:t>’= K </a:t>
            </a:r>
            <a:r>
              <a:rPr lang="en-US" dirty="0" smtClean="0"/>
              <a:t>* K</a:t>
            </a:r>
            <a:r>
              <a:rPr lang="en-US" baseline="30000" dirty="0" smtClean="0"/>
              <a:t>-1</a:t>
            </a:r>
            <a:r>
              <a:rPr lang="en-US" baseline="-25000" dirty="0" smtClean="0"/>
              <a:t>A</a:t>
            </a:r>
          </a:p>
          <a:p>
            <a:pPr lvl="1"/>
            <a:r>
              <a:rPr lang="en-US" dirty="0" smtClean="0"/>
              <a:t>Using a modified commitment: V’</a:t>
            </a:r>
            <a:r>
              <a:rPr lang="en-US" dirty="0"/>
              <a:t>= </a:t>
            </a:r>
            <a:r>
              <a:rPr lang="en-US" dirty="0" smtClean="0"/>
              <a:t>V </a:t>
            </a:r>
            <a:r>
              <a:rPr lang="en-US" dirty="0"/>
              <a:t>* </a:t>
            </a:r>
            <a:r>
              <a:rPr lang="en-US" dirty="0" smtClean="0"/>
              <a:t>V</a:t>
            </a:r>
            <a:r>
              <a:rPr lang="en-US" baseline="30000" dirty="0" smtClean="0"/>
              <a:t>-</a:t>
            </a:r>
            <a:r>
              <a:rPr lang="en-US" baseline="30000" dirty="0"/>
              <a:t>1</a:t>
            </a:r>
            <a:r>
              <a:rPr lang="en-US" baseline="-25000" dirty="0"/>
              <a:t>A</a:t>
            </a:r>
          </a:p>
          <a:p>
            <a:pPr lvl="1"/>
            <a:r>
              <a:rPr lang="en-US" dirty="0" smtClean="0"/>
              <a:t>And response: r’</a:t>
            </a:r>
            <a:r>
              <a:rPr lang="en-US" dirty="0"/>
              <a:t>= </a:t>
            </a:r>
            <a:r>
              <a:rPr lang="en-US" dirty="0" smtClean="0"/>
              <a:t>r –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endParaRPr lang="en-US" baseline="-25000" dirty="0"/>
          </a:p>
          <a:p>
            <a:pPr lvl="1"/>
            <a:endParaRPr lang="en-US" baseline="-25000" dirty="0"/>
          </a:p>
          <a:p>
            <a:r>
              <a:rPr lang="en-US" dirty="0" smtClean="0"/>
              <a:t>Client </a:t>
            </a:r>
            <a:r>
              <a:rPr lang="en-US" dirty="0"/>
              <a:t>gets a signature under K’ </a:t>
            </a:r>
            <a:r>
              <a:rPr lang="en-US" dirty="0" smtClean="0"/>
              <a:t>and </a:t>
            </a:r>
            <a:r>
              <a:rPr lang="en-US" dirty="0"/>
              <a:t>an exception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endParaRPr lang="en-US" dirty="0"/>
          </a:p>
          <a:p>
            <a:pPr lvl="1"/>
            <a:r>
              <a:rPr lang="en-US" dirty="0" err="1" smtClean="0"/>
              <a:t>e</a:t>
            </a:r>
            <a:r>
              <a:rPr lang="en-US" baseline="-25000" dirty="0" err="1" smtClean="0"/>
              <a:t>A</a:t>
            </a:r>
            <a:r>
              <a:rPr lang="en-US" dirty="0" smtClean="0"/>
              <a:t> also lists conditions </a:t>
            </a:r>
            <a:r>
              <a:rPr lang="en-US" dirty="0"/>
              <a:t>under </a:t>
            </a:r>
            <a:r>
              <a:rPr lang="en-US" dirty="0" smtClean="0"/>
              <a:t>which it was issued</a:t>
            </a:r>
          </a:p>
          <a:p>
            <a:pPr marL="114300" indent="0">
              <a:buNone/>
            </a:pPr>
            <a:endParaRPr lang="en-US" sz="1500" dirty="0"/>
          </a:p>
          <a:p>
            <a:r>
              <a:rPr lang="en-US" dirty="0"/>
              <a:t>Client accepts </a:t>
            </a:r>
            <a:r>
              <a:rPr lang="en-US" b="1" dirty="0"/>
              <a:t>only</a:t>
            </a:r>
            <a:r>
              <a:rPr lang="en-US" dirty="0"/>
              <a:t> if a quorum of </a:t>
            </a:r>
            <a:r>
              <a:rPr lang="en-US" dirty="0" smtClean="0"/>
              <a:t>nodes maintained</a:t>
            </a:r>
            <a:endParaRPr lang="en-US" dirty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4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96"/>
    </mc:Choice>
    <mc:Fallback xmlns="">
      <p:transition xmlns:p14="http://schemas.microsoft.com/office/powerpoint/2010/main" spd="slow" advTm="438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Availability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server failures are </a:t>
            </a:r>
            <a:r>
              <a:rPr lang="en-US" b="1" dirty="0"/>
              <a:t>rare</a:t>
            </a:r>
            <a:r>
              <a:rPr lang="en-US" dirty="0"/>
              <a:t> but </a:t>
            </a:r>
            <a:r>
              <a:rPr lang="en-US" b="1" dirty="0"/>
              <a:t>non-negligible</a:t>
            </a:r>
            <a:endParaRPr lang="en-US" dirty="0"/>
          </a:p>
          <a:p>
            <a:pPr lvl="1"/>
            <a:r>
              <a:rPr lang="en-US" dirty="0"/>
              <a:t>Availability loss, </a:t>
            </a:r>
            <a:r>
              <a:rPr lang="en-US" dirty="0" err="1"/>
              <a:t>DoS</a:t>
            </a:r>
            <a:r>
              <a:rPr lang="en-US" dirty="0"/>
              <a:t> vulnerability if not addressed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persistently bad</a:t>
            </a:r>
            <a:r>
              <a:rPr lang="en-US" dirty="0"/>
              <a:t> servers administratively booted</a:t>
            </a:r>
          </a:p>
          <a:p>
            <a:endParaRPr lang="en-US" dirty="0"/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Exceptions – currently implemented, working</a:t>
            </a:r>
          </a:p>
          <a:p>
            <a:pPr lvl="1"/>
            <a:r>
              <a:rPr lang="en-US" dirty="0"/>
              <a:t>Life Insurance – partially implemented, in-progress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2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latency_vs_b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97123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"/>
    </mc:Choice>
    <mc:Fallback xmlns="">
      <p:transition xmlns:p14="http://schemas.microsoft.com/office/powerpoint/2010/main" spd="slow" advTm="7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</a:t>
            </a:r>
          </a:p>
        </p:txBody>
      </p:sp>
      <p:pic>
        <p:nvPicPr>
          <p:cNvPr id="4" name="Picture 3" descr="latency_vs_dept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7976140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"/>
    </mc:Choice>
    <mc:Fallback xmlns="">
      <p:transition xmlns:p14="http://schemas.microsoft.com/office/powerpoint/2010/main" spd="slow" advTm="16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5029200" y="7620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4" name="Group 303"/>
          <p:cNvGrpSpPr/>
          <p:nvPr/>
        </p:nvGrpSpPr>
        <p:grpSpPr>
          <a:xfrm>
            <a:off x="2057400" y="2133600"/>
            <a:ext cx="3276600" cy="0"/>
            <a:chOff x="2057400" y="2133600"/>
            <a:chExt cx="3276600" cy="0"/>
          </a:xfrm>
        </p:grpSpPr>
        <p:cxnSp>
          <p:nvCxnSpPr>
            <p:cNvPr id="268" name="Straight Arrow Connector 267"/>
            <p:cNvCxnSpPr/>
            <p:nvPr/>
          </p:nvCxnSpPr>
          <p:spPr>
            <a:xfrm flipH="1">
              <a:off x="2057400" y="2133600"/>
              <a:ext cx="28194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4876800" y="2133600"/>
              <a:ext cx="457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5105400" y="1828800"/>
            <a:ext cx="457200" cy="610420"/>
            <a:chOff x="3276600" y="1981200"/>
            <a:chExt cx="457200" cy="610420"/>
          </a:xfrm>
        </p:grpSpPr>
        <p:pic>
          <p:nvPicPr>
            <p:cNvPr id="265" name="Picture 264" descr="file-tex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981200"/>
              <a:ext cx="412955" cy="533400"/>
            </a:xfrm>
            <a:prstGeom prst="rect">
              <a:avLst/>
            </a:prstGeom>
          </p:spPr>
        </p:pic>
        <p:pic>
          <p:nvPicPr>
            <p:cNvPr id="247" name="Picture 246" descr="approved-sea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304800" cy="381820"/>
            </a:xfrm>
            <a:prstGeom prst="rect">
              <a:avLst/>
            </a:prstGeom>
          </p:spPr>
        </p:pic>
      </p:grpSp>
      <p:sp>
        <p:nvSpPr>
          <p:cNvPr id="271" name="TextBox 270"/>
          <p:cNvSpPr txBox="1"/>
          <p:nvPr/>
        </p:nvSpPr>
        <p:spPr>
          <a:xfrm>
            <a:off x="3691495" y="1847088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google.com</a:t>
            </a:r>
            <a:endParaRPr lang="en-US" sz="1400" dirty="0"/>
          </a:p>
        </p:txBody>
      </p:sp>
      <p:cxnSp>
        <p:nvCxnSpPr>
          <p:cNvPr id="282" name="Straight Arrow Connector 281"/>
          <p:cNvCxnSpPr/>
          <p:nvPr/>
        </p:nvCxnSpPr>
        <p:spPr>
          <a:xfrm>
            <a:off x="1066800" y="3200400"/>
            <a:ext cx="0" cy="11765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3" name="Group 282"/>
          <p:cNvGrpSpPr/>
          <p:nvPr/>
        </p:nvGrpSpPr>
        <p:grpSpPr>
          <a:xfrm>
            <a:off x="838200" y="3429000"/>
            <a:ext cx="457200" cy="610420"/>
            <a:chOff x="3276600" y="1981200"/>
            <a:chExt cx="457200" cy="610420"/>
          </a:xfrm>
        </p:grpSpPr>
        <p:pic>
          <p:nvPicPr>
            <p:cNvPr id="284" name="Picture 283" descr="file-tex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1981200"/>
              <a:ext cx="412955" cy="533400"/>
            </a:xfrm>
            <a:prstGeom prst="rect">
              <a:avLst/>
            </a:prstGeom>
          </p:spPr>
        </p:pic>
        <p:pic>
          <p:nvPicPr>
            <p:cNvPr id="285" name="Picture 284" descr="approved-sea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209800"/>
              <a:ext cx="304800" cy="381820"/>
            </a:xfrm>
            <a:prstGeom prst="rect">
              <a:avLst/>
            </a:prstGeom>
          </p:spPr>
        </p:pic>
      </p:grpSp>
      <p:pic>
        <p:nvPicPr>
          <p:cNvPr id="4" name="Picture 3" descr="ninja-des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1447800" cy="1362340"/>
          </a:xfrm>
          <a:prstGeom prst="rect">
            <a:avLst/>
          </a:prstGeom>
        </p:spPr>
      </p:pic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05000"/>
            <a:ext cx="560833" cy="731520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pic>
        <p:nvPicPr>
          <p:cNvPr id="80" name="Picture 79" descr="evi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1070801" cy="83820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954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906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90" y="1676400"/>
            <a:ext cx="876110" cy="68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1600" y="55626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Pwned!</a:t>
            </a:r>
            <a:endParaRPr lang="en-US" sz="4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66" y="305966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Certificate Authorities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1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73"/>
    </mc:Choice>
    <mc:Fallback xmlns="">
      <p:transition xmlns:p14="http://schemas.microsoft.com/office/powerpoint/2010/main" spd="slow" advTm="209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trust </a:t>
            </a:r>
            <a:r>
              <a:rPr lang="en-US" b="1" dirty="0" smtClean="0"/>
              <a:t>many</a:t>
            </a:r>
            <a:r>
              <a:rPr lang="en-US" dirty="0" smtClean="0"/>
              <a:t> CAs…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gets to choose which one to attack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→ Weakest-link security overall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 descr="ch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6477000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13"/>
    </mc:Choice>
    <mc:Fallback xmlns="">
      <p:transition xmlns:p14="http://schemas.microsoft.com/office/powerpoint/2010/main" spd="slow" advTm="214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429000"/>
            <a:ext cx="4648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Oversight from industry organizations, browser and OS vendors</a:t>
            </a:r>
          </a:p>
          <a:p>
            <a:endParaRPr lang="en-US" sz="1000" dirty="0"/>
          </a:p>
          <a:p>
            <a:r>
              <a:rPr lang="en-US" dirty="0" smtClean="0"/>
              <a:t>Pinning: embed certificates/CAs into the browser</a:t>
            </a:r>
          </a:p>
          <a:p>
            <a:endParaRPr lang="en-US" sz="1000" dirty="0" smtClean="0"/>
          </a:p>
          <a:p>
            <a:r>
              <a:rPr lang="en-US" dirty="0" smtClean="0"/>
              <a:t>Logging and monitoring</a:t>
            </a:r>
          </a:p>
          <a:p>
            <a:pPr lvl="1"/>
            <a:r>
              <a:rPr lang="en-US" sz="2000" dirty="0"/>
              <a:t>Certificate Transparency (CT) [Laurie’11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Convergence [Marlinspike’11]</a:t>
            </a:r>
          </a:p>
          <a:p>
            <a:pPr lvl="1"/>
            <a:r>
              <a:rPr lang="en-US" sz="2000" dirty="0" smtClean="0"/>
              <a:t>AKI [Kim’13]</a:t>
            </a:r>
          </a:p>
          <a:p>
            <a:pPr lvl="1"/>
            <a:r>
              <a:rPr lang="en-US" sz="2000" dirty="0"/>
              <a:t>ARPKI </a:t>
            </a:r>
            <a:r>
              <a:rPr lang="en-US" sz="2000" dirty="0" smtClean="0"/>
              <a:t>[Basin’14]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err="1" smtClean="0"/>
              <a:t>PoliCert</a:t>
            </a:r>
            <a:r>
              <a:rPr lang="en-US" sz="2000" dirty="0"/>
              <a:t> </a:t>
            </a:r>
            <a:r>
              <a:rPr lang="en-US" sz="2000" dirty="0" smtClean="0"/>
              <a:t>[Szalachowski’14]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2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02"/>
    </mc:Choice>
    <mc:Fallback xmlns="">
      <p:transition xmlns:p14="http://schemas.microsoft.com/office/powerpoint/2010/main" spd="slow" advTm="257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Transparency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38200" y="3200400"/>
            <a:ext cx="457200" cy="1176528"/>
            <a:chOff x="838200" y="3200400"/>
            <a:chExt cx="457200" cy="1176528"/>
          </a:xfrm>
        </p:grpSpPr>
        <p:cxnSp>
          <p:nvCxnSpPr>
            <p:cNvPr id="282" name="Straight Arrow Connector 281"/>
            <p:cNvCxnSpPr/>
            <p:nvPr/>
          </p:nvCxnSpPr>
          <p:spPr>
            <a:xfrm>
              <a:off x="1066800" y="3200400"/>
              <a:ext cx="0" cy="117652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838200" y="3429000"/>
              <a:ext cx="457200" cy="610420"/>
              <a:chOff x="3276600" y="1981200"/>
              <a:chExt cx="457200" cy="610420"/>
            </a:xfrm>
          </p:grpSpPr>
          <p:pic>
            <p:nvPicPr>
              <p:cNvPr id="284" name="Picture 283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85" name="Picture 284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29200" y="10668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560833" cy="73152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876110" cy="685800"/>
          </a:xfrm>
          <a:prstGeom prst="rect">
            <a:avLst/>
          </a:prstGeom>
        </p:spPr>
      </p:pic>
      <p:grpSp>
        <p:nvGrpSpPr>
          <p:cNvPr id="224" name="Group 223"/>
          <p:cNvGrpSpPr/>
          <p:nvPr/>
        </p:nvGrpSpPr>
        <p:grpSpPr>
          <a:xfrm>
            <a:off x="3048000" y="4419600"/>
            <a:ext cx="1981200" cy="1295400"/>
            <a:chOff x="3048000" y="4419600"/>
            <a:chExt cx="1981200" cy="12954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48000" y="4648200"/>
              <a:ext cx="1752600" cy="762000"/>
              <a:chOff x="3048000" y="4953000"/>
              <a:chExt cx="1752600" cy="7620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3048000" y="4953000"/>
                <a:ext cx="1371600" cy="762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google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4474" y="5334000"/>
                <a:ext cx="1062726" cy="366299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3352800" y="4953000"/>
                <a:ext cx="67811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Real</a:t>
                </a:r>
                <a:endParaRPr lang="en-US" sz="2200" dirty="0"/>
              </a:p>
            </p:txBody>
          </p:sp>
          <p:pic>
            <p:nvPicPr>
              <p:cNvPr id="22" name="Picture 21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4953000"/>
                <a:ext cx="685800" cy="683499"/>
              </a:xfrm>
              <a:prstGeom prst="rect">
                <a:avLst/>
              </a:prstGeom>
            </p:spPr>
          </p:pic>
        </p:grpSp>
        <p:cxnSp>
          <p:nvCxnSpPr>
            <p:cNvPr id="25" name="Straight Arrow Connector 24"/>
            <p:cNvCxnSpPr/>
            <p:nvPr/>
          </p:nvCxnSpPr>
          <p:spPr>
            <a:xfrm flipH="1">
              <a:off x="4495800" y="4419600"/>
              <a:ext cx="533400" cy="3048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4495800" y="5334000"/>
              <a:ext cx="533400" cy="38100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8" name="Group 227"/>
          <p:cNvGrpSpPr/>
          <p:nvPr/>
        </p:nvGrpSpPr>
        <p:grpSpPr>
          <a:xfrm>
            <a:off x="2209800" y="5181600"/>
            <a:ext cx="2514600" cy="1295400"/>
            <a:chOff x="2209800" y="5181600"/>
            <a:chExt cx="2514600" cy="1295400"/>
          </a:xfrm>
        </p:grpSpPr>
        <p:cxnSp>
          <p:nvCxnSpPr>
            <p:cNvPr id="226" name="Straight Arrow Connector 225"/>
            <p:cNvCxnSpPr/>
            <p:nvPr/>
          </p:nvCxnSpPr>
          <p:spPr>
            <a:xfrm>
              <a:off x="2667000" y="6096000"/>
              <a:ext cx="2057400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Picture 226" descr="glas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5943600"/>
              <a:ext cx="535196" cy="533400"/>
            </a:xfrm>
            <a:prstGeom prst="rect">
              <a:avLst/>
            </a:prstGeom>
          </p:spPr>
        </p:pic>
        <p:sp>
          <p:nvSpPr>
            <p:cNvPr id="102" name="TextBox 101"/>
            <p:cNvSpPr txBox="1"/>
            <p:nvPr/>
          </p:nvSpPr>
          <p:spPr>
            <a:xfrm>
              <a:off x="2209800" y="5181600"/>
              <a:ext cx="91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!!!</a:t>
              </a:r>
              <a:endPara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8002809" y="2754868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29200" y="3047180"/>
            <a:ext cx="3505200" cy="2058220"/>
            <a:chOff x="5029200" y="3047180"/>
            <a:chExt cx="3505200" cy="2058220"/>
          </a:xfrm>
        </p:grpSpPr>
        <p:grpSp>
          <p:nvGrpSpPr>
            <p:cNvPr id="17" name="Group 16"/>
            <p:cNvGrpSpPr/>
            <p:nvPr/>
          </p:nvGrpSpPr>
          <p:grpSpPr>
            <a:xfrm>
              <a:off x="5029200" y="3047180"/>
              <a:ext cx="3352800" cy="1956620"/>
              <a:chOff x="5029200" y="3047180"/>
              <a:chExt cx="3352800" cy="1956620"/>
            </a:xfrm>
          </p:grpSpPr>
          <p:sp>
            <p:nvSpPr>
              <p:cNvPr id="95" name="Cloud Callout 94"/>
              <p:cNvSpPr/>
              <p:nvPr/>
            </p:nvSpPr>
            <p:spPr>
              <a:xfrm>
                <a:off x="5029200" y="3581400"/>
                <a:ext cx="3352800" cy="1422400"/>
              </a:xfrm>
              <a:prstGeom prst="cloudCallout">
                <a:avLst>
                  <a:gd name="adj1" fmla="val -21875"/>
                  <a:gd name="adj2" fmla="val 1319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562600" y="3916680"/>
                <a:ext cx="762000" cy="731520"/>
                <a:chOff x="5638800" y="3581400"/>
                <a:chExt cx="762000" cy="731520"/>
              </a:xfrm>
            </p:grpSpPr>
            <p:pic>
              <p:nvPicPr>
                <p:cNvPr id="32" name="Picture 31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3581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3" name="Picture 2" descr="folder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9593" y="3810000"/>
                  <a:ext cx="591207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6400800" y="3916680"/>
                <a:ext cx="762000" cy="731520"/>
                <a:chOff x="5638800" y="3581400"/>
                <a:chExt cx="762000" cy="731520"/>
              </a:xfrm>
            </p:grpSpPr>
            <p:pic>
              <p:nvPicPr>
                <p:cNvPr id="46" name="Picture 45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3581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47" name="Picture 46" descr="folder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9593" y="3810000"/>
                  <a:ext cx="591207" cy="4572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7239000" y="3916680"/>
                <a:ext cx="762000" cy="731520"/>
                <a:chOff x="5638800" y="3581400"/>
                <a:chExt cx="762000" cy="731520"/>
              </a:xfrm>
            </p:grpSpPr>
            <p:pic>
              <p:nvPicPr>
                <p:cNvPr id="49" name="Picture 48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3581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50" name="Picture 49" descr="folder.png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9593" y="3810000"/>
                  <a:ext cx="591207" cy="457200"/>
                </a:xfrm>
                <a:prstGeom prst="rect">
                  <a:avLst/>
                </a:prstGeom>
              </p:spPr>
            </p:pic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6096000" y="30480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6705600" y="30480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7315200" y="30480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Group 81"/>
              <p:cNvGrpSpPr/>
              <p:nvPr/>
            </p:nvGrpSpPr>
            <p:grpSpPr>
              <a:xfrm>
                <a:off x="5562600" y="3047180"/>
                <a:ext cx="457200" cy="610420"/>
                <a:chOff x="3276600" y="1981200"/>
                <a:chExt cx="457200" cy="610420"/>
              </a:xfrm>
            </p:grpSpPr>
            <p:pic>
              <p:nvPicPr>
                <p:cNvPr id="83" name="Picture 82" descr="file-text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1981200"/>
                  <a:ext cx="412955" cy="533400"/>
                </a:xfrm>
                <a:prstGeom prst="rect">
                  <a:avLst/>
                </a:prstGeom>
              </p:spPr>
            </p:pic>
            <p:pic>
              <p:nvPicPr>
                <p:cNvPr id="87" name="Picture 86" descr="approved-seal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000" y="2209800"/>
                  <a:ext cx="304800" cy="381820"/>
                </a:xfrm>
                <a:prstGeom prst="rect">
                  <a:avLst/>
                </a:prstGeom>
              </p:spPr>
            </p:pic>
          </p:grpSp>
        </p:grpSp>
        <p:sp>
          <p:nvSpPr>
            <p:cNvPr id="99" name="TextBox 98"/>
            <p:cNvSpPr txBox="1"/>
            <p:nvPr/>
          </p:nvSpPr>
          <p:spPr>
            <a:xfrm>
              <a:off x="7294645" y="4736068"/>
              <a:ext cx="123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 servers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9200" y="4724400"/>
            <a:ext cx="3541757" cy="1981200"/>
            <a:chOff x="5029200" y="4724400"/>
            <a:chExt cx="3541757" cy="1981200"/>
          </a:xfrm>
        </p:grpSpPr>
        <p:grpSp>
          <p:nvGrpSpPr>
            <p:cNvPr id="18" name="Group 17"/>
            <p:cNvGrpSpPr/>
            <p:nvPr/>
          </p:nvGrpSpPr>
          <p:grpSpPr>
            <a:xfrm>
              <a:off x="5029200" y="4724400"/>
              <a:ext cx="3352800" cy="1981200"/>
              <a:chOff x="5029200" y="4724400"/>
              <a:chExt cx="3352800" cy="1981200"/>
            </a:xfrm>
          </p:grpSpPr>
          <p:sp>
            <p:nvSpPr>
              <p:cNvPr id="94" name="Cloud Callout 93"/>
              <p:cNvSpPr/>
              <p:nvPr/>
            </p:nvSpPr>
            <p:spPr>
              <a:xfrm>
                <a:off x="5029200" y="5283200"/>
                <a:ext cx="3352800" cy="1422400"/>
              </a:xfrm>
              <a:prstGeom prst="cloudCallout">
                <a:avLst>
                  <a:gd name="adj1" fmla="val -21875"/>
                  <a:gd name="adj2" fmla="val 1319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5715000" y="5583939"/>
                <a:ext cx="664646" cy="740661"/>
                <a:chOff x="5638800" y="5486400"/>
                <a:chExt cx="664646" cy="740661"/>
              </a:xfrm>
            </p:grpSpPr>
            <p:pic>
              <p:nvPicPr>
                <p:cNvPr id="34" name="Picture 33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5486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6" name="Picture 5" descr="glass.pn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9659" y="5714999"/>
                  <a:ext cx="513787" cy="512062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6477000" y="5583939"/>
                <a:ext cx="664646" cy="740661"/>
                <a:chOff x="5638800" y="5486400"/>
                <a:chExt cx="664646" cy="740661"/>
              </a:xfrm>
            </p:grpSpPr>
            <p:pic>
              <p:nvPicPr>
                <p:cNvPr id="40" name="Picture 39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5486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glass.pn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9659" y="5714999"/>
                  <a:ext cx="513787" cy="512062"/>
                </a:xfrm>
                <a:prstGeom prst="rect">
                  <a:avLst/>
                </a:prstGeom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7239000" y="5583939"/>
                <a:ext cx="664646" cy="740661"/>
                <a:chOff x="5638800" y="5486400"/>
                <a:chExt cx="664646" cy="740661"/>
              </a:xfrm>
            </p:grpSpPr>
            <p:pic>
              <p:nvPicPr>
                <p:cNvPr id="43" name="Picture 42" descr="sagar-ns-Server-Cabinet-CPU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5486400"/>
                  <a:ext cx="560833" cy="731520"/>
                </a:xfrm>
                <a:prstGeom prst="rect">
                  <a:avLst/>
                </a:prstGeom>
              </p:spPr>
            </p:pic>
            <p:pic>
              <p:nvPicPr>
                <p:cNvPr id="44" name="Picture 43" descr="glass.png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89659" y="5714999"/>
                  <a:ext cx="513787" cy="512062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/>
              <p:cNvGrpSpPr/>
              <p:nvPr/>
            </p:nvGrpSpPr>
            <p:grpSpPr>
              <a:xfrm>
                <a:off x="5562600" y="4724400"/>
                <a:ext cx="457200" cy="610420"/>
                <a:chOff x="3276600" y="1981200"/>
                <a:chExt cx="457200" cy="610420"/>
              </a:xfrm>
            </p:grpSpPr>
            <p:pic>
              <p:nvPicPr>
                <p:cNvPr id="92" name="Picture 91" descr="file-text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1981200"/>
                  <a:ext cx="412955" cy="533400"/>
                </a:xfrm>
                <a:prstGeom prst="rect">
                  <a:avLst/>
                </a:prstGeom>
              </p:spPr>
            </p:pic>
            <p:pic>
              <p:nvPicPr>
                <p:cNvPr id="93" name="Picture 92" descr="approved-seal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000" y="2209800"/>
                  <a:ext cx="304800" cy="381820"/>
                </a:xfrm>
                <a:prstGeom prst="rect">
                  <a:avLst/>
                </a:prstGeom>
              </p:spPr>
            </p:pic>
          </p:grpSp>
          <p:cxnSp>
            <p:nvCxnSpPr>
              <p:cNvPr id="73" name="Straight Arrow Connector 72"/>
              <p:cNvCxnSpPr/>
              <p:nvPr/>
            </p:nvCxnSpPr>
            <p:spPr>
              <a:xfrm>
                <a:off x="6096000" y="48006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6705600" y="48006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7315200" y="4800600"/>
                <a:ext cx="0" cy="533400"/>
              </a:xfrm>
              <a:prstGeom prst="straightConnector1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/>
            <p:cNvSpPr txBox="1"/>
            <p:nvPr/>
          </p:nvSpPr>
          <p:spPr>
            <a:xfrm>
              <a:off x="6629400" y="6324600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Monitors/Auditors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57400" y="1752600"/>
            <a:ext cx="3581400" cy="1895740"/>
            <a:chOff x="2057400" y="1752600"/>
            <a:chExt cx="3581400" cy="1895740"/>
          </a:xfrm>
        </p:grpSpPr>
        <p:grpSp>
          <p:nvGrpSpPr>
            <p:cNvPr id="229" name="Group 228"/>
            <p:cNvGrpSpPr/>
            <p:nvPr/>
          </p:nvGrpSpPr>
          <p:grpSpPr>
            <a:xfrm>
              <a:off x="2057400" y="1981200"/>
              <a:ext cx="3581400" cy="1667140"/>
              <a:chOff x="2057400" y="1981200"/>
              <a:chExt cx="3581400" cy="1667140"/>
            </a:xfrm>
          </p:grpSpPr>
          <p:pic>
            <p:nvPicPr>
              <p:cNvPr id="4" name="Picture 3" descr="ninja-desk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2800" y="2286000"/>
                <a:ext cx="1447800" cy="1362340"/>
              </a:xfrm>
              <a:prstGeom prst="rect">
                <a:avLst/>
              </a:prstGeom>
            </p:spPr>
          </p:pic>
          <p:grpSp>
            <p:nvGrpSpPr>
              <p:cNvPr id="304" name="Group 303"/>
              <p:cNvGrpSpPr/>
              <p:nvPr/>
            </p:nvGrpSpPr>
            <p:grpSpPr>
              <a:xfrm>
                <a:off x="2057400" y="2133600"/>
                <a:ext cx="3276600" cy="0"/>
                <a:chOff x="2057400" y="2133600"/>
                <a:chExt cx="3276600" cy="0"/>
              </a:xfrm>
            </p:grpSpPr>
            <p:cxnSp>
              <p:nvCxnSpPr>
                <p:cNvPr id="268" name="Straight Arrow Connector 267"/>
                <p:cNvCxnSpPr/>
                <p:nvPr/>
              </p:nvCxnSpPr>
              <p:spPr>
                <a:xfrm flipH="1">
                  <a:off x="2057400" y="2133600"/>
                  <a:ext cx="2819400" cy="0"/>
                </a:xfrm>
                <a:prstGeom prst="straightConnector1">
                  <a:avLst/>
                </a:prstGeom>
                <a:ln w="28575" cmpd="sng">
                  <a:solidFill>
                    <a:srgbClr val="000000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4876800" y="2133600"/>
                  <a:ext cx="457200" cy="0"/>
                </a:xfrm>
                <a:prstGeom prst="line">
                  <a:avLst/>
                </a:prstGeom>
                <a:ln w="28575" cmpd="sng">
                  <a:headEnd type="none"/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Group 265"/>
              <p:cNvGrpSpPr/>
              <p:nvPr/>
            </p:nvGrpSpPr>
            <p:grpSpPr>
              <a:xfrm>
                <a:off x="5181600" y="1981200"/>
                <a:ext cx="457200" cy="610420"/>
                <a:chOff x="3276600" y="1981200"/>
                <a:chExt cx="457200" cy="610420"/>
              </a:xfrm>
            </p:grpSpPr>
            <p:pic>
              <p:nvPicPr>
                <p:cNvPr id="265" name="Picture 264" descr="file-text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76600" y="1981200"/>
                  <a:ext cx="412955" cy="533400"/>
                </a:xfrm>
                <a:prstGeom prst="rect">
                  <a:avLst/>
                </a:prstGeom>
              </p:spPr>
            </p:pic>
            <p:pic>
              <p:nvPicPr>
                <p:cNvPr id="247" name="Picture 246" descr="approved-seal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9000" y="2209800"/>
                  <a:ext cx="304800" cy="381820"/>
                </a:xfrm>
                <a:prstGeom prst="rect">
                  <a:avLst/>
                </a:prstGeom>
              </p:spPr>
            </p:pic>
          </p:grpSp>
        </p:grpSp>
        <p:sp>
          <p:nvSpPr>
            <p:cNvPr id="88" name="TextBox 87"/>
            <p:cNvSpPr txBox="1"/>
            <p:nvPr/>
          </p:nvSpPr>
          <p:spPr>
            <a:xfrm>
              <a:off x="3657600" y="1752600"/>
              <a:ext cx="127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google.com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737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59"/>
    </mc:Choice>
    <mc:Fallback xmlns="">
      <p:transition xmlns:p14="http://schemas.microsoft.com/office/powerpoint/2010/main" spd="slow" advTm="645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CT’s Weakness: Privacy 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716967" y="1524002"/>
            <a:ext cx="2258033" cy="2095653"/>
            <a:chOff x="2438400" y="3124202"/>
            <a:chExt cx="1726731" cy="1760903"/>
          </a:xfrm>
        </p:grpSpPr>
        <p:pic>
          <p:nvPicPr>
            <p:cNvPr id="5" name="Picture 4" descr="serv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124202"/>
              <a:ext cx="933228" cy="137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788024" y="4419600"/>
              <a:ext cx="1377107" cy="465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Fake Google.com</a:t>
              </a:r>
            </a:p>
            <a:p>
              <a:r>
                <a:rPr lang="en-US" baseline="-25000" dirty="0" smtClean="0"/>
                <a:t>(MITM Attacker)</a:t>
              </a:r>
              <a:endParaRPr lang="en-US" baseline="-25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38200" y="3200400"/>
            <a:ext cx="457200" cy="1176528"/>
            <a:chOff x="838200" y="3200400"/>
            <a:chExt cx="457200" cy="1176528"/>
          </a:xfrm>
        </p:grpSpPr>
        <p:cxnSp>
          <p:nvCxnSpPr>
            <p:cNvPr id="282" name="Straight Arrow Connector 281"/>
            <p:cNvCxnSpPr/>
            <p:nvPr/>
          </p:nvCxnSpPr>
          <p:spPr>
            <a:xfrm>
              <a:off x="1066800" y="3200400"/>
              <a:ext cx="0" cy="1176528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838200" y="3429000"/>
              <a:ext cx="457200" cy="610420"/>
              <a:chOff x="3276600" y="1981200"/>
              <a:chExt cx="457200" cy="610420"/>
            </a:xfrm>
          </p:grpSpPr>
          <p:pic>
            <p:nvPicPr>
              <p:cNvPr id="284" name="Picture 283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285" name="Picture 284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76" name="Group 75"/>
          <p:cNvGrpSpPr/>
          <p:nvPr/>
        </p:nvGrpSpPr>
        <p:grpSpPr>
          <a:xfrm>
            <a:off x="152400" y="4495800"/>
            <a:ext cx="2286000" cy="1981200"/>
            <a:chOff x="381000" y="4648200"/>
            <a:chExt cx="1554480" cy="1283732"/>
          </a:xfrm>
        </p:grpSpPr>
        <p:pic>
          <p:nvPicPr>
            <p:cNvPr id="77" name="Picture 76" descr="laptop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648200"/>
              <a:ext cx="1130300" cy="1103660"/>
            </a:xfrm>
            <a:prstGeom prst="rect">
              <a:avLst/>
            </a:prstGeom>
          </p:spPr>
        </p:pic>
        <p:pic>
          <p:nvPicPr>
            <p:cNvPr id="78" name="Picture 77" descr="fema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4724400"/>
              <a:ext cx="868680" cy="11430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381000" y="5562600"/>
              <a:ext cx="727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Client</a:t>
              </a:r>
              <a:endParaRPr lang="en-US" baseline="-25000" dirty="0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5029200" y="1066800"/>
            <a:ext cx="3352800" cy="2286000"/>
          </a:xfrm>
          <a:prstGeom prst="cloudCallout">
            <a:avLst>
              <a:gd name="adj1" fmla="val -21875"/>
              <a:gd name="adj2" fmla="val 1319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560833" cy="731520"/>
          </a:xfrm>
          <a:prstGeom prst="rect">
            <a:avLst/>
          </a:prstGeom>
        </p:spPr>
      </p:pic>
      <p:pic>
        <p:nvPicPr>
          <p:cNvPr id="84" name="Picture 83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00200"/>
            <a:ext cx="560833" cy="731520"/>
          </a:xfrm>
          <a:prstGeom prst="rect">
            <a:avLst/>
          </a:prstGeom>
        </p:spPr>
      </p:pic>
      <p:pic>
        <p:nvPicPr>
          <p:cNvPr id="85" name="Picture 84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560833" cy="731520"/>
          </a:xfrm>
          <a:prstGeom prst="rect">
            <a:avLst/>
          </a:prstGeom>
        </p:spPr>
      </p:pic>
      <p:pic>
        <p:nvPicPr>
          <p:cNvPr id="86" name="Picture 85" descr="sagar-ns-Server-Cabinet-CPU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60833" cy="731520"/>
          </a:xfrm>
          <a:prstGeom prst="rect">
            <a:avLst/>
          </a:prstGeom>
        </p:spPr>
      </p:pic>
      <p:pic>
        <p:nvPicPr>
          <p:cNvPr id="62" name="Picture 61" descr="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876110" cy="685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029200" y="3047180"/>
            <a:ext cx="3352800" cy="1956620"/>
            <a:chOff x="5029200" y="3047180"/>
            <a:chExt cx="3352800" cy="1956620"/>
          </a:xfrm>
        </p:grpSpPr>
        <p:sp>
          <p:nvSpPr>
            <p:cNvPr id="95" name="Cloud Callout 94"/>
            <p:cNvSpPr/>
            <p:nvPr/>
          </p:nvSpPr>
          <p:spPr>
            <a:xfrm>
              <a:off x="5029200" y="35814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562600" y="3916680"/>
              <a:ext cx="762000" cy="731520"/>
              <a:chOff x="5638800" y="3581400"/>
              <a:chExt cx="762000" cy="731520"/>
            </a:xfrm>
          </p:grpSpPr>
          <p:pic>
            <p:nvPicPr>
              <p:cNvPr id="32" name="Picture 31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3" name="Picture 2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6400800" y="3916680"/>
              <a:ext cx="762000" cy="731520"/>
              <a:chOff x="5638800" y="3581400"/>
              <a:chExt cx="762000" cy="731520"/>
            </a:xfrm>
          </p:grpSpPr>
          <p:pic>
            <p:nvPicPr>
              <p:cNvPr id="46" name="Picture 45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7" name="Picture 46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/>
            <p:nvPr/>
          </p:nvGrpSpPr>
          <p:grpSpPr>
            <a:xfrm>
              <a:off x="7239000" y="3916680"/>
              <a:ext cx="762000" cy="731520"/>
              <a:chOff x="5638800" y="3581400"/>
              <a:chExt cx="762000" cy="731520"/>
            </a:xfrm>
          </p:grpSpPr>
          <p:pic>
            <p:nvPicPr>
              <p:cNvPr id="49" name="Picture 48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3581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50" name="Picture 49" descr="folder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9593" y="3810000"/>
                <a:ext cx="591207" cy="457200"/>
              </a:xfrm>
              <a:prstGeom prst="rect">
                <a:avLst/>
              </a:prstGeom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>
              <a:off x="60960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7056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315200" y="30480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5562600" y="3047180"/>
              <a:ext cx="457200" cy="610420"/>
              <a:chOff x="3276600" y="1981200"/>
              <a:chExt cx="457200" cy="610420"/>
            </a:xfrm>
          </p:grpSpPr>
          <p:pic>
            <p:nvPicPr>
              <p:cNvPr id="83" name="Picture 82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87" name="Picture 86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5029200" y="4724400"/>
            <a:ext cx="3352800" cy="1981200"/>
            <a:chOff x="5029200" y="4724400"/>
            <a:chExt cx="3352800" cy="1981200"/>
          </a:xfrm>
        </p:grpSpPr>
        <p:sp>
          <p:nvSpPr>
            <p:cNvPr id="94" name="Cloud Callout 93"/>
            <p:cNvSpPr/>
            <p:nvPr/>
          </p:nvSpPr>
          <p:spPr>
            <a:xfrm>
              <a:off x="5029200" y="5283200"/>
              <a:ext cx="3352800" cy="1422400"/>
            </a:xfrm>
            <a:prstGeom prst="cloudCallout">
              <a:avLst>
                <a:gd name="adj1" fmla="val -21875"/>
                <a:gd name="adj2" fmla="val 13194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15000" y="5583939"/>
              <a:ext cx="664646" cy="740661"/>
              <a:chOff x="5638800" y="5486400"/>
              <a:chExt cx="664646" cy="740661"/>
            </a:xfrm>
          </p:grpSpPr>
          <p:pic>
            <p:nvPicPr>
              <p:cNvPr id="34" name="Picture 33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6" name="Picture 5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477000" y="5583939"/>
              <a:ext cx="664646" cy="740661"/>
              <a:chOff x="5638800" y="5486400"/>
              <a:chExt cx="664646" cy="740661"/>
            </a:xfrm>
          </p:grpSpPr>
          <p:pic>
            <p:nvPicPr>
              <p:cNvPr id="40" name="Picture 39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1" name="Picture 40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7239000" y="5583939"/>
              <a:ext cx="664646" cy="740661"/>
              <a:chOff x="5638800" y="5486400"/>
              <a:chExt cx="664646" cy="740661"/>
            </a:xfrm>
          </p:grpSpPr>
          <p:pic>
            <p:nvPicPr>
              <p:cNvPr id="43" name="Picture 42" descr="sagar-ns-Server-Cabinet-CPU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00" y="5486400"/>
                <a:ext cx="560833" cy="731520"/>
              </a:xfrm>
              <a:prstGeom prst="rect">
                <a:avLst/>
              </a:prstGeom>
            </p:spPr>
          </p:pic>
          <p:pic>
            <p:nvPicPr>
              <p:cNvPr id="44" name="Picture 43" descr="glass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9659" y="5714999"/>
                <a:ext cx="513787" cy="512062"/>
              </a:xfrm>
              <a:prstGeom prst="rect">
                <a:avLst/>
              </a:prstGeom>
            </p:spPr>
          </p:pic>
        </p:grpSp>
        <p:grpSp>
          <p:nvGrpSpPr>
            <p:cNvPr id="91" name="Group 90"/>
            <p:cNvGrpSpPr/>
            <p:nvPr/>
          </p:nvGrpSpPr>
          <p:grpSpPr>
            <a:xfrm>
              <a:off x="5562600" y="4724400"/>
              <a:ext cx="457200" cy="610420"/>
              <a:chOff x="3276600" y="1981200"/>
              <a:chExt cx="457200" cy="610420"/>
            </a:xfrm>
          </p:grpSpPr>
          <p:pic>
            <p:nvPicPr>
              <p:cNvPr id="92" name="Picture 91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93" name="Picture 92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  <p:cxnSp>
          <p:nvCxnSpPr>
            <p:cNvPr id="73" name="Straight Arrow Connector 72"/>
            <p:cNvCxnSpPr/>
            <p:nvPr/>
          </p:nvCxnSpPr>
          <p:spPr>
            <a:xfrm>
              <a:off x="60960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7056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315200" y="4800600"/>
              <a:ext cx="0" cy="533400"/>
            </a:xfrm>
            <a:prstGeom prst="straightConnector1">
              <a:avLst/>
            </a:prstGeom>
            <a:ln w="28575" cmpd="sng">
              <a:headEnd type="non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/>
          <p:cNvCxnSpPr/>
          <p:nvPr/>
        </p:nvCxnSpPr>
        <p:spPr>
          <a:xfrm flipV="1">
            <a:off x="2362200" y="5638800"/>
            <a:ext cx="2819400" cy="2333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02809" y="2754868"/>
            <a:ext cx="53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94645" y="4736068"/>
            <a:ext cx="123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servers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63246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Monitors/Auditors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2057400" y="1752600"/>
            <a:ext cx="3581400" cy="839020"/>
            <a:chOff x="2057400" y="1752600"/>
            <a:chExt cx="3581400" cy="839020"/>
          </a:xfrm>
        </p:grpSpPr>
        <p:sp>
          <p:nvSpPr>
            <p:cNvPr id="100" name="TextBox 99"/>
            <p:cNvSpPr txBox="1"/>
            <p:nvPr/>
          </p:nvSpPr>
          <p:spPr>
            <a:xfrm>
              <a:off x="3657600" y="1752600"/>
              <a:ext cx="1275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google.com</a:t>
              </a:r>
              <a:endParaRPr lang="en-US" dirty="0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2057400" y="2133600"/>
              <a:ext cx="3276600" cy="0"/>
              <a:chOff x="2057400" y="2133600"/>
              <a:chExt cx="3276600" cy="0"/>
            </a:xfrm>
          </p:grpSpPr>
          <p:cxnSp>
            <p:nvCxnSpPr>
              <p:cNvPr id="105" name="Straight Arrow Connector 104"/>
              <p:cNvCxnSpPr/>
              <p:nvPr/>
            </p:nvCxnSpPr>
            <p:spPr>
              <a:xfrm flipH="1">
                <a:off x="2057400" y="2133600"/>
                <a:ext cx="2819400" cy="0"/>
              </a:xfrm>
              <a:prstGeom prst="straightConnector1">
                <a:avLst/>
              </a:prstGeom>
              <a:ln w="28575" cmpd="sng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876800" y="2133600"/>
                <a:ext cx="457200" cy="0"/>
              </a:xfrm>
              <a:prstGeom prst="line">
                <a:avLst/>
              </a:prstGeom>
              <a:ln w="28575" cmpd="sng">
                <a:headEnd type="none"/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5181600" y="1981200"/>
              <a:ext cx="457200" cy="610420"/>
              <a:chOff x="3276600" y="1981200"/>
              <a:chExt cx="457200" cy="610420"/>
            </a:xfrm>
          </p:grpSpPr>
          <p:pic>
            <p:nvPicPr>
              <p:cNvPr id="103" name="Picture 102" descr="file-text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600" y="1981200"/>
                <a:ext cx="412955" cy="533400"/>
              </a:xfrm>
              <a:prstGeom prst="rect">
                <a:avLst/>
              </a:prstGeom>
            </p:spPr>
          </p:pic>
          <p:pic>
            <p:nvPicPr>
              <p:cNvPr id="104" name="Picture 103" descr="approved-seal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0" y="2209800"/>
                <a:ext cx="304800" cy="381820"/>
              </a:xfrm>
              <a:prstGeom prst="rect">
                <a:avLst/>
              </a:prstGeom>
            </p:spPr>
          </p:pic>
        </p:grpSp>
      </p:grpSp>
      <p:pic>
        <p:nvPicPr>
          <p:cNvPr id="108" name="Picture 107" descr="glas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334000"/>
            <a:ext cx="535196" cy="533400"/>
          </a:xfrm>
          <a:prstGeom prst="rect">
            <a:avLst/>
          </a:prstGeom>
        </p:spPr>
      </p:pic>
      <p:pic>
        <p:nvPicPr>
          <p:cNvPr id="22" name="Picture 21" descr="aljazeera.jpe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48200"/>
            <a:ext cx="762000" cy="762000"/>
          </a:xfrm>
          <a:prstGeom prst="rect">
            <a:avLst/>
          </a:prstGeom>
        </p:spPr>
      </p:pic>
      <p:pic>
        <p:nvPicPr>
          <p:cNvPr id="23" name="Picture 22" descr="Screen Shot 2015-06-19 at 10.54.12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248400"/>
            <a:ext cx="514350" cy="390646"/>
          </a:xfrm>
          <a:prstGeom prst="rect">
            <a:avLst/>
          </a:prstGeom>
        </p:spPr>
      </p:pic>
      <p:pic>
        <p:nvPicPr>
          <p:cNvPr id="25" name="Picture 24" descr="Screen Shot 2015-06-19 at 10.50.57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981700"/>
            <a:ext cx="711518" cy="342900"/>
          </a:xfrm>
          <a:prstGeom prst="rect">
            <a:avLst/>
          </a:prstGeom>
        </p:spPr>
      </p:pic>
      <p:pic>
        <p:nvPicPr>
          <p:cNvPr id="28" name="Picture 27" descr="Screen Shot 2015-06-19 at 10.51.16 P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867400"/>
            <a:ext cx="1524000" cy="279511"/>
          </a:xfrm>
          <a:prstGeom prst="rect">
            <a:avLst/>
          </a:prstGeom>
        </p:spPr>
      </p:pic>
      <p:pic>
        <p:nvPicPr>
          <p:cNvPr id="31" name="Picture 30" descr="Screen Shot 2015-06-19 at 10.57.05 PM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486400"/>
            <a:ext cx="847060" cy="304800"/>
          </a:xfrm>
          <a:prstGeom prst="rect">
            <a:avLst/>
          </a:prstGeom>
        </p:spPr>
      </p:pic>
      <p:pic>
        <p:nvPicPr>
          <p:cNvPr id="224" name="Picture 223" descr="Screen Shot 2015-06-19 at 10.59.05 PM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48200"/>
            <a:ext cx="685800" cy="690647"/>
          </a:xfrm>
          <a:prstGeom prst="rect">
            <a:avLst/>
          </a:prstGeom>
        </p:spPr>
      </p:pic>
      <p:pic>
        <p:nvPicPr>
          <p:cNvPr id="225" name="Picture 224" descr="Screen Shot 2015-06-19 at 11.02.13 PM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248400"/>
            <a:ext cx="764993" cy="298450"/>
          </a:xfrm>
          <a:prstGeom prst="rect">
            <a:avLst/>
          </a:prstGeom>
        </p:spPr>
      </p:pic>
      <p:pic>
        <p:nvPicPr>
          <p:cNvPr id="12" name="Picture 11" descr="Screen Shot 2015-06-24 at 2.31.54 P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25" y="4876800"/>
            <a:ext cx="729575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9"/>
    </mc:Choice>
    <mc:Fallback xmlns="">
      <p:transition xmlns:p14="http://schemas.microsoft.com/office/powerpoint/2010/main" spd="slow" advTm="2365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6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.7|3.3|2.5|6.4|7.4|5.1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5.4|9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7.5|1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5.6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8|18.1|12.4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6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.8|4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39302</TotalTime>
  <Words>2097</Words>
  <Application>Microsoft Macintosh PowerPoint</Application>
  <PresentationFormat>On-screen Show (4:3)</PresentationFormat>
  <Paragraphs>501</Paragraphs>
  <Slides>47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Adjacency</vt:lpstr>
      <vt:lpstr>Certificate Cothority: Towards Trustworthy Collective CAs</vt:lpstr>
      <vt:lpstr>“Authorities” are Everywhere</vt:lpstr>
      <vt:lpstr>Talk Outline</vt:lpstr>
      <vt:lpstr>Certificate Authorities</vt:lpstr>
      <vt:lpstr>Certificate Authorities</vt:lpstr>
      <vt:lpstr>If we trust many CAs…</vt:lpstr>
      <vt:lpstr>Current Defenses</vt:lpstr>
      <vt:lpstr>Certificate Transparency</vt:lpstr>
      <vt:lpstr>CT’s Weakness: Privacy </vt:lpstr>
      <vt:lpstr>CT’s Weakness: Retroactive Security</vt:lpstr>
      <vt:lpstr>CT’s Weakness: Blocking</vt:lpstr>
      <vt:lpstr>We need “Collective Authorities”</vt:lpstr>
      <vt:lpstr>Talk Outline</vt:lpstr>
      <vt:lpstr>Certificate Cothority (CC)</vt:lpstr>
      <vt:lpstr>Why Certificate Cothority?</vt:lpstr>
      <vt:lpstr>Why Certificate Cothority?</vt:lpstr>
      <vt:lpstr>Talk Outline</vt:lpstr>
      <vt:lpstr>CoSi: Collective Signing</vt:lpstr>
      <vt:lpstr>CoSi: Scalable Collective Signing</vt:lpstr>
      <vt:lpstr>Merkle Trees</vt:lpstr>
      <vt:lpstr>Schnorr Signature</vt:lpstr>
      <vt:lpstr>Collective Signing</vt:lpstr>
      <vt:lpstr>Schnorr Multisignature</vt:lpstr>
      <vt:lpstr>CoSi Protocol</vt:lpstr>
      <vt:lpstr>Talk Outline</vt:lpstr>
      <vt:lpstr>Exceptions</vt:lpstr>
      <vt:lpstr>Life Insurance Policy</vt:lpstr>
      <vt:lpstr>Talk Outline</vt:lpstr>
      <vt:lpstr>Implementation</vt:lpstr>
      <vt:lpstr>Preliminary Results</vt:lpstr>
      <vt:lpstr>Talk Outline</vt:lpstr>
      <vt:lpstr>Certificate Cothority</vt:lpstr>
      <vt:lpstr>Deployment Scenarios</vt:lpstr>
      <vt:lpstr>Conclusions</vt:lpstr>
      <vt:lpstr>Thank you!</vt:lpstr>
      <vt:lpstr>Additional Slides</vt:lpstr>
      <vt:lpstr>(Potential) Cert Verification</vt:lpstr>
      <vt:lpstr>Leverage the CA System</vt:lpstr>
      <vt:lpstr>CoSi: Protocol Setup</vt:lpstr>
      <vt:lpstr>CoSi: Commit Phase</vt:lpstr>
      <vt:lpstr>CoSi: Response Phase</vt:lpstr>
      <vt:lpstr>Splitting Trust in Authorities</vt:lpstr>
      <vt:lpstr>Small-Scale Trust-Splitting</vt:lpstr>
      <vt:lpstr>Exceptions</vt:lpstr>
      <vt:lpstr>The Availability Problem</vt:lpstr>
      <vt:lpstr>Preliminary Results</vt:lpstr>
      <vt:lpstr>Preliminary Results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Research</dc:title>
  <dc:creator>David</dc:creator>
  <cp:lastModifiedBy>Ewa Syta</cp:lastModifiedBy>
  <cp:revision>3407</cp:revision>
  <dcterms:created xsi:type="dcterms:W3CDTF">2012-03-18T18:26:50Z</dcterms:created>
  <dcterms:modified xsi:type="dcterms:W3CDTF">2015-07-02T23:16:02Z</dcterms:modified>
</cp:coreProperties>
</file>