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304" r:id="rId3"/>
    <p:sldId id="321" r:id="rId4"/>
    <p:sldId id="333" r:id="rId5"/>
    <p:sldId id="332" r:id="rId6"/>
    <p:sldId id="309" r:id="rId7"/>
    <p:sldId id="320" r:id="rId8"/>
    <p:sldId id="310" r:id="rId9"/>
    <p:sldId id="308" r:id="rId10"/>
    <p:sldId id="323" r:id="rId11"/>
    <p:sldId id="324" r:id="rId12"/>
    <p:sldId id="326" r:id="rId13"/>
    <p:sldId id="328" r:id="rId14"/>
    <p:sldId id="327" r:id="rId15"/>
    <p:sldId id="329" r:id="rId16"/>
    <p:sldId id="311" r:id="rId17"/>
    <p:sldId id="316" r:id="rId18"/>
    <p:sldId id="330" r:id="rId19"/>
    <p:sldId id="318" r:id="rId20"/>
    <p:sldId id="317" r:id="rId21"/>
    <p:sldId id="312" r:id="rId22"/>
    <p:sldId id="314" r:id="rId23"/>
    <p:sldId id="335" r:id="rId24"/>
    <p:sldId id="33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A2"/>
    <a:srgbClr val="D7E7F5"/>
    <a:srgbClr val="003DC4"/>
    <a:srgbClr val="001C5C"/>
    <a:srgbClr val="94BEE4"/>
    <a:srgbClr val="C7DDF1"/>
    <a:srgbClr val="82B3DF"/>
    <a:srgbClr val="001848"/>
    <a:srgbClr val="0035A1"/>
    <a:srgbClr val="003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5" d="100"/>
          <a:sy n="95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8EBB-CD5D-4E7D-8140-F29DF946D2A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250D7-20A1-49BB-9C52-0DDAA763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0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31000">
              <a:srgbClr val="001848"/>
            </a:gs>
            <a:gs pos="100000">
              <a:srgbClr val="001C5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82296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75000"/>
                  </a:schemeClr>
                </a:solidFill>
                <a:latin typeface="YaleNew" panose="02000602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>
                    <a:lumMod val="75000"/>
                  </a:schemeClr>
                </a:solidFill>
                <a:latin typeface="YaleNew" panose="0200060205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YaleNew" panose="02000602050000020003" pitchFamily="50" charset="0"/>
              </a:defRPr>
            </a:lvl1pPr>
          </a:lstStyle>
          <a:p>
            <a:fld id="{9741A489-370F-430E-AC54-F70E34537692}" type="datetime1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YaleNew" panose="02000602050000020003" pitchFamily="50" charset="0"/>
              </a:defRPr>
            </a:lvl1pPr>
          </a:lstStyle>
          <a:p>
            <a:r>
              <a:rPr lang="en-US" dirty="0" smtClean="0"/>
              <a:t>Yale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YaleNew" panose="02000602050000020003" pitchFamily="50" charset="0"/>
              </a:defRPr>
            </a:lvl1pPr>
          </a:lstStyle>
          <a:p>
            <a:fld id="{2009A316-D98F-44AF-9E17-9F8005DDE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2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4BC-06A5-4331-AF29-72533E5E9E77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3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CF22-FC85-49CD-8018-B1FFA45D66FC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4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79167"/>
            <a:ext cx="9144000" cy="6078834"/>
          </a:xfrm>
          <a:prstGeom prst="rect">
            <a:avLst/>
          </a:prstGeom>
          <a:gradFill>
            <a:gsLst>
              <a:gs pos="88000">
                <a:srgbClr val="D7E7F5"/>
              </a:gs>
              <a:gs pos="100000">
                <a:srgbClr val="C7DDF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86537"/>
          </a:xfrm>
          <a:prstGeom prst="rect">
            <a:avLst/>
          </a:prstGeom>
          <a:gradFill>
            <a:gsLst>
              <a:gs pos="0">
                <a:srgbClr val="001848"/>
              </a:gs>
              <a:gs pos="100000">
                <a:srgbClr val="001C5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908"/>
            <a:ext cx="8229600" cy="63712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YaleNew" panose="02000602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7" y="857560"/>
            <a:ext cx="8229600" cy="5500770"/>
          </a:xfrm>
        </p:spPr>
        <p:txBody>
          <a:bodyPr/>
          <a:lstStyle>
            <a:lvl1pPr>
              <a:defRPr sz="3000">
                <a:solidFill>
                  <a:srgbClr val="001848"/>
                </a:solidFill>
                <a:latin typeface="YaleNew" panose="02000602050000020003" pitchFamily="50" charset="0"/>
              </a:defRPr>
            </a:lvl1pPr>
            <a:lvl2pPr>
              <a:defRPr sz="2800">
                <a:solidFill>
                  <a:srgbClr val="001848"/>
                </a:solidFill>
                <a:latin typeface="YaleNew" panose="02000602050000020003" pitchFamily="50" charset="0"/>
              </a:defRPr>
            </a:lvl2pPr>
            <a:lvl3pPr>
              <a:defRPr sz="2600">
                <a:solidFill>
                  <a:srgbClr val="001848"/>
                </a:solidFill>
                <a:latin typeface="YaleNew" panose="02000602050000020003" pitchFamily="50" charset="0"/>
              </a:defRPr>
            </a:lvl3pPr>
            <a:lvl4pPr>
              <a:defRPr sz="2400">
                <a:solidFill>
                  <a:srgbClr val="001848"/>
                </a:solidFill>
                <a:latin typeface="YaleNew" panose="02000602050000020003" pitchFamily="50" charset="0"/>
              </a:defRPr>
            </a:lvl4pPr>
            <a:lvl5pPr>
              <a:defRPr sz="2200">
                <a:solidFill>
                  <a:srgbClr val="001848"/>
                </a:solidFill>
                <a:latin typeface="YaleNew" panose="0200060205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5775" y="6451892"/>
            <a:ext cx="2057400" cy="365125"/>
          </a:xfrm>
        </p:spPr>
        <p:txBody>
          <a:bodyPr/>
          <a:lstStyle/>
          <a:p>
            <a:fld id="{F510B511-6E11-4941-A2CF-3731CA845C17}" type="datetime1">
              <a:rPr lang="en-US" smtClean="0"/>
              <a:t>7/22/2015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28950" y="6455741"/>
            <a:ext cx="3086100" cy="365125"/>
          </a:xfrm>
        </p:spPr>
        <p:txBody>
          <a:bodyPr/>
          <a:lstStyle>
            <a:lvl1pPr>
              <a:defRPr sz="2000">
                <a:solidFill>
                  <a:srgbClr val="001C5C"/>
                </a:solidFill>
                <a:latin typeface="YaleNew" panose="02000602050000020003" pitchFamily="50" charset="0"/>
              </a:defRPr>
            </a:lvl1pPr>
          </a:lstStyle>
          <a:p>
            <a:r>
              <a:rPr lang="en-US" dirty="0" smtClean="0"/>
              <a:t>Yale University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29400" y="6436723"/>
            <a:ext cx="2057400" cy="365125"/>
          </a:xfrm>
        </p:spPr>
        <p:txBody>
          <a:bodyPr/>
          <a:lstStyle/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5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FF76-BC34-4D73-8CEB-5A7C10278078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Yale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4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2E7-72B7-428B-A3DC-3836E0BEACBD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B9A-B7F3-489B-92C9-665CC33DAFD2}" type="datetime1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8D9-DC83-4811-AAC7-2B380E0C7D88}" type="datetime1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DFE3-3CD5-4D4D-9D4E-4B093B23B246}" type="datetime1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6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D3F3-7A2C-4EE6-9D23-1664F30F4FA8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D990-FCF3-4F64-AA4A-EC6DEB0F2288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0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004E-E63C-4830-B54C-59C5672D2634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Yale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A316-D98F-44AF-9E17-9F8005DD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5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Private Eyes:</a:t>
            </a:r>
            <a:br>
              <a:rPr lang="en-US" b="1" dirty="0"/>
            </a:br>
            <a:r>
              <a:rPr lang="en-US" b="1" dirty="0"/>
              <a:t>Secure Remote</a:t>
            </a:r>
            <a:br>
              <a:rPr lang="en-US" b="1" dirty="0"/>
            </a:br>
            <a:r>
              <a:rPr lang="en-US" b="1" dirty="0"/>
              <a:t>Biometric Authentication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870" y="3509963"/>
            <a:ext cx="7046259" cy="165576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Ewa Syta</a:t>
            </a:r>
            <a:r>
              <a:rPr lang="en-US" sz="2400" baseline="30000" dirty="0"/>
              <a:t>1</a:t>
            </a:r>
            <a:r>
              <a:rPr lang="en-US" sz="2400" dirty="0"/>
              <a:t>, Michael J. Fischer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b="1" dirty="0"/>
              <a:t>David Wolinsky</a:t>
            </a:r>
            <a:r>
              <a:rPr lang="en-US" sz="2400" baseline="30000" dirty="0"/>
              <a:t>1</a:t>
            </a:r>
            <a:r>
              <a:rPr lang="en-US" sz="2400" b="1" dirty="0"/>
              <a:t>, </a:t>
            </a:r>
            <a:r>
              <a:rPr lang="en-US" sz="2400" dirty="0"/>
              <a:t>Abraham Silberschatz</a:t>
            </a:r>
            <a:r>
              <a:rPr lang="en-US" sz="2400" baseline="30000" dirty="0"/>
              <a:t>1</a:t>
            </a:r>
            <a:r>
              <a:rPr lang="en-US" sz="2400" dirty="0"/>
              <a:t>, Gina Gallegos-Garcia</a:t>
            </a:r>
            <a:r>
              <a:rPr lang="en-US" sz="2400" baseline="30000" dirty="0"/>
              <a:t>2</a:t>
            </a:r>
            <a:r>
              <a:rPr lang="en-US" sz="2400" dirty="0"/>
              <a:t>, and Bryan Ford</a:t>
            </a:r>
            <a:r>
              <a:rPr lang="en-US" sz="2400" baseline="30000" dirty="0"/>
              <a:t>1</a:t>
            </a:r>
            <a:endParaRPr lang="en-US" sz="2400" dirty="0"/>
          </a:p>
          <a:p>
            <a:r>
              <a:rPr lang="en-US" sz="2400" baseline="30000" dirty="0"/>
              <a:t>1</a:t>
            </a:r>
            <a:r>
              <a:rPr lang="en-US" sz="2400" dirty="0"/>
              <a:t>Yale University and </a:t>
            </a:r>
            <a:r>
              <a:rPr lang="en-US" sz="2400" baseline="30000" dirty="0"/>
              <a:t>2</a:t>
            </a:r>
            <a:r>
              <a:rPr lang="en-US" sz="2400" dirty="0"/>
              <a:t>National Polytechnic Institute of Mexico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9790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Protocol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Peggy and Victor establish token</a:t>
            </a:r>
          </a:p>
          <a:p>
            <a:pPr lvl="1"/>
            <a:r>
              <a:rPr lang="en-US" dirty="0" smtClean="0"/>
              <a:t>Peggy encrypts token using biometrics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Peggy decrypts token using biometric device</a:t>
            </a:r>
          </a:p>
          <a:p>
            <a:pPr lvl="1"/>
            <a:r>
              <a:rPr lang="en-US" dirty="0" smtClean="0"/>
              <a:t>Peggy sends token to Victor for verification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Yale University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22347" y="1838877"/>
            <a:ext cx="828100" cy="1422400"/>
            <a:chOff x="457200" y="4724400"/>
            <a:chExt cx="828100" cy="1422400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724400"/>
              <a:ext cx="788987" cy="114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6893" y="5777468"/>
              <a:ext cx="738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Peggy</a:t>
              </a:r>
              <a:endParaRPr lang="en-US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65799" y="1845514"/>
            <a:ext cx="870642" cy="1508799"/>
            <a:chOff x="2343231" y="3763028"/>
            <a:chExt cx="809887" cy="1449086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231" y="3763028"/>
              <a:ext cx="665696" cy="1125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43231" y="4842782"/>
              <a:ext cx="80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Victor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44275" y="4786845"/>
            <a:ext cx="1102659" cy="1502691"/>
            <a:chOff x="6299612" y="3517197"/>
            <a:chExt cx="1102659" cy="150269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138" y="3517197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299612" y="4373557"/>
              <a:ext cx="1102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Token Database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2236583" y="2618137"/>
            <a:ext cx="4288136" cy="2344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99708" y="2301660"/>
            <a:ext cx="336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seed = </a:t>
            </a:r>
            <a:r>
              <a:rPr lang="en-US" dirty="0" err="1" smtClean="0"/>
              <a:t>Diffie</a:t>
            </a:r>
            <a:r>
              <a:rPr lang="en-US" dirty="0" smtClean="0"/>
              <a:t>-Hellman Exchange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7722" y="3300776"/>
            <a:ext cx="32478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Rng</a:t>
            </a:r>
            <a:r>
              <a:rPr lang="en-US" dirty="0"/>
              <a:t> </a:t>
            </a:r>
            <a:r>
              <a:rPr lang="en-US" dirty="0" smtClean="0"/>
              <a:t>:= RANDOM(seed)</a:t>
            </a:r>
          </a:p>
          <a:p>
            <a:r>
              <a:rPr lang="en-US" dirty="0" smtClean="0"/>
              <a:t>Value := </a:t>
            </a:r>
            <a:r>
              <a:rPr lang="en-US" dirty="0" err="1" smtClean="0"/>
              <a:t>Rng.Value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State := </a:t>
            </a:r>
            <a:r>
              <a:rPr lang="en-US" dirty="0" err="1" smtClean="0"/>
              <a:t>Rng.State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Template := </a:t>
            </a:r>
            <a:r>
              <a:rPr lang="en-US" dirty="0" err="1" smtClean="0"/>
              <a:t>Scanner.Scan</a:t>
            </a:r>
            <a:r>
              <a:rPr lang="en-US" dirty="0" smtClean="0"/>
              <a:t>(Peggy)</a:t>
            </a:r>
          </a:p>
          <a:p>
            <a:r>
              <a:rPr lang="en-US" dirty="0" err="1" smtClean="0"/>
              <a:t>SecTemplate</a:t>
            </a:r>
            <a:r>
              <a:rPr lang="en-US" dirty="0" smtClean="0"/>
              <a:t> := Value    Template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70095" y="3261277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Rng</a:t>
            </a:r>
            <a:r>
              <a:rPr lang="en-US" dirty="0"/>
              <a:t> </a:t>
            </a:r>
            <a:r>
              <a:rPr lang="en-US" dirty="0" smtClean="0"/>
              <a:t>:= RANDOM(seed)</a:t>
            </a:r>
          </a:p>
          <a:p>
            <a:r>
              <a:rPr lang="en-US" dirty="0"/>
              <a:t>Value := </a:t>
            </a:r>
            <a:r>
              <a:rPr lang="en-US" dirty="0" err="1"/>
              <a:t>Rng.Value</a:t>
            </a:r>
            <a:r>
              <a:rPr lang="en-US" dirty="0"/>
              <a:t>()</a:t>
            </a:r>
          </a:p>
          <a:p>
            <a:r>
              <a:rPr lang="en-US" dirty="0"/>
              <a:t>State := </a:t>
            </a:r>
            <a:r>
              <a:rPr lang="en-US" dirty="0" err="1"/>
              <a:t>Rng.State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26" name="Picture 6" descr="http://usersmanuals1.com/uhfiles/99/326699/irisaccess-3000-manuals-1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066"/>
            <a:ext cx="1439186" cy="12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clker.com/cliparts/0/f/9/d/11954317121794711249xor_mika_bostr_m_01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75" y="4508099"/>
            <a:ext cx="184265" cy="1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www.converzant.com/images/smartcard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5" y="4860677"/>
            <a:ext cx="1806489" cy="10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68899" y="5643205"/>
            <a:ext cx="195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SecTemplate</a:t>
            </a:r>
            <a:r>
              <a:rPr lang="en-US" dirty="0" smtClean="0"/>
              <a:t>, State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03212" y="4443579"/>
            <a:ext cx="194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Peggy, Value, State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38366" y="5288781"/>
            <a:ext cx="426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securely erase all contents not stored to Card and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Yale University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22347" y="1838877"/>
            <a:ext cx="828100" cy="1422400"/>
            <a:chOff x="457200" y="4724400"/>
            <a:chExt cx="828100" cy="1422400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724400"/>
              <a:ext cx="788987" cy="114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6893" y="5777468"/>
              <a:ext cx="738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Peggy</a:t>
              </a:r>
              <a:endParaRPr lang="en-US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65799" y="1845514"/>
            <a:ext cx="870642" cy="1508799"/>
            <a:chOff x="2343231" y="3763028"/>
            <a:chExt cx="809887" cy="1449086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231" y="3763028"/>
              <a:ext cx="665696" cy="1125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43231" y="4842782"/>
              <a:ext cx="80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Victor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44738" y="1327348"/>
            <a:ext cx="1102659" cy="1502691"/>
            <a:chOff x="6299612" y="3517197"/>
            <a:chExt cx="1102659" cy="150269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138" y="3517197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299612" y="4373557"/>
              <a:ext cx="1102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Token Database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2236583" y="2322299"/>
            <a:ext cx="4288136" cy="234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99708" y="2005822"/>
            <a:ext cx="336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Peggy, </a:t>
            </a:r>
            <a:r>
              <a:rPr lang="en-US" dirty="0" err="1" smtClean="0"/>
              <a:t>auth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7722" y="3300776"/>
            <a:ext cx="32478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SecTemplate</a:t>
            </a:r>
            <a:r>
              <a:rPr lang="en-US" dirty="0" smtClean="0"/>
              <a:t> := </a:t>
            </a:r>
            <a:r>
              <a:rPr lang="en-US" dirty="0" err="1" smtClean="0"/>
              <a:t>Card.SecTample</a:t>
            </a:r>
            <a:endParaRPr lang="en-US" dirty="0" smtClean="0"/>
          </a:p>
          <a:p>
            <a:r>
              <a:rPr lang="en-US" dirty="0"/>
              <a:t>Template := </a:t>
            </a:r>
            <a:r>
              <a:rPr lang="en-US" dirty="0" err="1"/>
              <a:t>Scanner.Scan</a:t>
            </a:r>
            <a:r>
              <a:rPr lang="en-US" dirty="0"/>
              <a:t>(Peggy)</a:t>
            </a:r>
          </a:p>
          <a:p>
            <a:r>
              <a:rPr lang="en-US" dirty="0" err="1" smtClean="0"/>
              <a:t>Auth</a:t>
            </a:r>
            <a:r>
              <a:rPr lang="en-US" dirty="0" smtClean="0"/>
              <a:t> := </a:t>
            </a:r>
            <a:r>
              <a:rPr lang="en-US" dirty="0" err="1" smtClean="0"/>
              <a:t>SecTemplate</a:t>
            </a:r>
            <a:r>
              <a:rPr lang="en-US" dirty="0" smtClean="0"/>
              <a:t>    Template</a:t>
            </a:r>
          </a:p>
          <a:p>
            <a:endParaRPr lang="en-US" dirty="0" smtClean="0"/>
          </a:p>
          <a:p>
            <a:r>
              <a:rPr lang="en-US" dirty="0" err="1" smtClean="0"/>
              <a:t>Rng</a:t>
            </a:r>
            <a:r>
              <a:rPr lang="en-US" dirty="0" smtClean="0"/>
              <a:t> := RANDOM(</a:t>
            </a:r>
            <a:r>
              <a:rPr lang="en-US" dirty="0" err="1"/>
              <a:t>C</a:t>
            </a:r>
            <a:r>
              <a:rPr lang="en-US" dirty="0" err="1" smtClean="0"/>
              <a:t>ard.State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Value := </a:t>
            </a:r>
            <a:r>
              <a:rPr lang="en-US" dirty="0" err="1" smtClean="0"/>
              <a:t>Rng.Value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State := </a:t>
            </a:r>
            <a:r>
              <a:rPr lang="en-US" dirty="0" err="1" smtClean="0"/>
              <a:t>Rng.State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Template := </a:t>
            </a:r>
            <a:r>
              <a:rPr lang="en-US" dirty="0" err="1" smtClean="0"/>
              <a:t>Scanner.Scan</a:t>
            </a:r>
            <a:r>
              <a:rPr lang="en-US" dirty="0" smtClean="0"/>
              <a:t>(Peggy)</a:t>
            </a:r>
          </a:p>
          <a:p>
            <a:r>
              <a:rPr lang="en-US" dirty="0" err="1" smtClean="0"/>
              <a:t>SecTemplate</a:t>
            </a:r>
            <a:r>
              <a:rPr lang="en-US" dirty="0" smtClean="0"/>
              <a:t> := Value    Template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70095" y="3261277"/>
            <a:ext cx="2939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Rng</a:t>
            </a:r>
            <a:r>
              <a:rPr lang="en-US" dirty="0" smtClean="0"/>
              <a:t> := RANDOM(</a:t>
            </a:r>
            <a:r>
              <a:rPr lang="en-US" dirty="0" err="1" smtClean="0"/>
              <a:t>Peggy.State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Peggy.Value</a:t>
            </a:r>
            <a:r>
              <a:rPr lang="en-US" dirty="0" smtClean="0"/>
              <a:t> </a:t>
            </a:r>
            <a:r>
              <a:rPr lang="en-US" dirty="0"/>
              <a:t>:= </a:t>
            </a:r>
            <a:r>
              <a:rPr lang="en-US" dirty="0" err="1"/>
              <a:t>Rng.Value</a:t>
            </a:r>
            <a:r>
              <a:rPr lang="en-US" dirty="0"/>
              <a:t>()</a:t>
            </a:r>
          </a:p>
          <a:p>
            <a:r>
              <a:rPr lang="en-US" dirty="0" err="1" smtClean="0"/>
              <a:t>Peggy.State</a:t>
            </a:r>
            <a:r>
              <a:rPr lang="en-US" dirty="0" smtClean="0"/>
              <a:t> </a:t>
            </a:r>
            <a:r>
              <a:rPr lang="en-US" dirty="0"/>
              <a:t>:= </a:t>
            </a:r>
            <a:r>
              <a:rPr lang="en-US" dirty="0" err="1"/>
              <a:t>Rng.State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26" name="Picture 6" descr="http://usersmanuals1.com/uhfiles/99/326699/irisaccess-3000-manuals-1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066"/>
            <a:ext cx="1439186" cy="12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clker.com/cliparts/0/f/9/d/11954317121794711249xor_mika_bostr_m_01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40" y="3943323"/>
            <a:ext cx="184265" cy="1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www.converzant.com/images/smartcard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27" y="828486"/>
            <a:ext cx="1806489" cy="10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737002" y="1550418"/>
            <a:ext cx="195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SecTemplate</a:t>
            </a:r>
            <a:r>
              <a:rPr lang="en-US" dirty="0" smtClean="0"/>
              <a:t>, State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03675" y="984082"/>
            <a:ext cx="194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Peggy, Value, State</a:t>
            </a:r>
            <a:endParaRPr lang="en-US" dirty="0"/>
          </a:p>
        </p:txBody>
      </p:sp>
      <p:pic>
        <p:nvPicPr>
          <p:cNvPr id="23" name="Picture 6" descr="http://www.clker.com/cliparts/0/f/9/d/11954317121794711249xor_mika_bostr_m_01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75" y="5577305"/>
            <a:ext cx="184265" cy="1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2252414" y="2607628"/>
            <a:ext cx="4288136" cy="2344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15539" y="2291151"/>
            <a:ext cx="336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auth</a:t>
            </a:r>
            <a:r>
              <a:rPr lang="en-US" dirty="0" smtClean="0"/>
              <a:t> == </a:t>
            </a:r>
            <a:r>
              <a:rPr lang="en-US" dirty="0" err="1" smtClean="0"/>
              <a:t>Peggy.Value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24046" y="5023106"/>
            <a:ext cx="426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securely erase all contents not stored on Card and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Victor </a:t>
            </a:r>
            <a:r>
              <a:rPr lang="en-US" dirty="0" smtClean="0"/>
              <a:t>is compromised</a:t>
            </a:r>
          </a:p>
          <a:p>
            <a:pPr lvl="1"/>
            <a:r>
              <a:rPr lang="en-US" dirty="0" smtClean="0"/>
              <a:t>Mallory can impersonate </a:t>
            </a:r>
            <a:r>
              <a:rPr lang="en-US" dirty="0"/>
              <a:t>Peggy </a:t>
            </a:r>
            <a:r>
              <a:rPr lang="en-US" dirty="0" smtClean="0"/>
              <a:t>only to Victor, no where else</a:t>
            </a:r>
            <a:endParaRPr lang="en-US" dirty="0"/>
          </a:p>
          <a:p>
            <a:r>
              <a:rPr lang="en-US" dirty="0"/>
              <a:t>If </a:t>
            </a:r>
            <a:r>
              <a:rPr lang="en-US" dirty="0" smtClean="0"/>
              <a:t>Peggy is compromised</a:t>
            </a:r>
          </a:p>
          <a:p>
            <a:pPr lvl="1"/>
            <a:r>
              <a:rPr lang="en-US" dirty="0" smtClean="0"/>
              <a:t>Backtracking resistant RNG prevents Mallory from stealing of Peggy’s template</a:t>
            </a:r>
          </a:p>
          <a:p>
            <a:r>
              <a:rPr lang="en-US" dirty="0" smtClean="0"/>
              <a:t>If both Peggy and Victor are compromised</a:t>
            </a:r>
          </a:p>
          <a:p>
            <a:pPr lvl="1"/>
            <a:r>
              <a:rPr lang="en-US" dirty="0" smtClean="0"/>
              <a:t>Breaks security assumption</a:t>
            </a:r>
          </a:p>
          <a:p>
            <a:pPr lvl="1"/>
            <a:r>
              <a:rPr lang="en-US" dirty="0" smtClean="0"/>
              <a:t>Mallory can learn the current secured template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Suitable Authentication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Passwords: Password   </a:t>
            </a:r>
            <a:r>
              <a:rPr lang="en-US" dirty="0" err="1" smtClean="0"/>
              <a:t>SecTemplate</a:t>
            </a:r>
            <a:r>
              <a:rPr lang="en-US" dirty="0" smtClean="0"/>
              <a:t> == State</a:t>
            </a:r>
          </a:p>
          <a:p>
            <a:r>
              <a:rPr lang="en-US" dirty="0" smtClean="0"/>
              <a:t>Eyes (Iris): Iris Template   </a:t>
            </a:r>
            <a:r>
              <a:rPr lang="en-US" dirty="0" err="1" smtClean="0"/>
              <a:t>SecTemplate</a:t>
            </a:r>
            <a:r>
              <a:rPr lang="en-US" dirty="0" smtClean="0"/>
              <a:t> ~= State</a:t>
            </a:r>
          </a:p>
          <a:p>
            <a:pPr lvl="1"/>
            <a:r>
              <a:rPr lang="en-US" dirty="0" smtClean="0"/>
              <a:t>Uses hashing distance to compute similarity</a:t>
            </a:r>
          </a:p>
          <a:p>
            <a:pPr lvl="1"/>
            <a:r>
              <a:rPr lang="en-US" dirty="0" smtClean="0"/>
              <a:t>Hashing distance / max distance == .32, false match in roughly 1 in 26 million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  <p:pic>
        <p:nvPicPr>
          <p:cNvPr id="5" name="Picture 6" descr="http://www.clker.com/cliparts/0/f/9/d/11954317121794711249xor_mika_bostr_m_01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70" y="1005141"/>
            <a:ext cx="184265" cy="1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lker.com/cliparts/0/f/9/d/11954317121794711249xor_mika_bostr_m_01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95" y="1547505"/>
            <a:ext cx="184265" cy="1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Peggy transmits current authentication attempt</a:t>
            </a:r>
          </a:p>
          <a:p>
            <a:r>
              <a:rPr lang="en-US" dirty="0" smtClean="0"/>
              <a:t>If she is ahead, Victor scans ahead (within reason)</a:t>
            </a:r>
          </a:p>
          <a:p>
            <a:r>
              <a:rPr lang="en-US" dirty="0" smtClean="0"/>
              <a:t>If she is behind, Victor tells her to go forward</a:t>
            </a:r>
          </a:p>
          <a:p>
            <a:r>
              <a:rPr lang="en-US" dirty="0" smtClean="0"/>
              <a:t>If she is too far ahead, re-enrollment may be required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6306" y="3539930"/>
            <a:ext cx="828100" cy="1422400"/>
            <a:chOff x="457200" y="4724400"/>
            <a:chExt cx="828100" cy="1422400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724400"/>
              <a:ext cx="788987" cy="114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6893" y="5777468"/>
              <a:ext cx="738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Peggy</a:t>
              </a:r>
              <a:endParaRPr lang="en-US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39758" y="3546567"/>
            <a:ext cx="870642" cy="1508799"/>
            <a:chOff x="2343231" y="3763028"/>
            <a:chExt cx="809887" cy="1449086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231" y="3763028"/>
              <a:ext cx="665696" cy="1125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43231" y="4842782"/>
              <a:ext cx="80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Victor</a:t>
              </a:r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310542" y="4023352"/>
            <a:ext cx="4288136" cy="234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3667" y="3706875"/>
            <a:ext cx="336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Peggy, </a:t>
            </a:r>
            <a:r>
              <a:rPr lang="en-US" dirty="0" err="1" smtClean="0"/>
              <a:t>auth</a:t>
            </a:r>
            <a:r>
              <a:rPr lang="en-US" dirty="0" smtClean="0"/>
              <a:t>, attempt #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26373" y="4308681"/>
            <a:ext cx="4288136" cy="2344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73667" y="3988952"/>
            <a:ext cx="336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False, expected attempt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Introducing Private Eyes</a:t>
            </a:r>
            <a:endParaRPr lang="en-US" dirty="0"/>
          </a:p>
          <a:p>
            <a:r>
              <a:rPr lang="en-US" dirty="0" smtClean="0"/>
              <a:t>Private Eyes Protocol</a:t>
            </a:r>
          </a:p>
          <a:p>
            <a:r>
              <a:rPr lang="en-US" dirty="0" smtClean="0"/>
              <a:t>Implementation / Evaluation</a:t>
            </a:r>
            <a:endParaRPr lang="en-US" dirty="0"/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client / server modules</a:t>
            </a:r>
          </a:p>
          <a:p>
            <a:r>
              <a:rPr lang="en-US" dirty="0" smtClean="0"/>
              <a:t>Template extractors:</a:t>
            </a:r>
          </a:p>
          <a:p>
            <a:pPr lvl="1"/>
            <a:r>
              <a:rPr lang="en-US" dirty="0" smtClean="0"/>
              <a:t>Project Iris written in C++/</a:t>
            </a:r>
            <a:r>
              <a:rPr lang="en-US" dirty="0" err="1" smtClean="0"/>
              <a:t>Qt</a:t>
            </a:r>
            <a:endParaRPr lang="en-US" dirty="0" smtClean="0"/>
          </a:p>
          <a:p>
            <a:pPr lvl="1"/>
            <a:r>
              <a:rPr lang="en-US" dirty="0" err="1" smtClean="0"/>
              <a:t>Masek’s</a:t>
            </a:r>
            <a:r>
              <a:rPr lang="en-US" dirty="0" smtClean="0"/>
              <a:t> Iris Recognition ported to Octave</a:t>
            </a:r>
          </a:p>
          <a:p>
            <a:r>
              <a:rPr lang="en-US" dirty="0" smtClean="0"/>
              <a:t>Crypto Library Crypto++</a:t>
            </a:r>
          </a:p>
          <a:p>
            <a:pPr lvl="1"/>
            <a:r>
              <a:rPr lang="en-US" dirty="0" smtClean="0"/>
              <a:t>RNG – </a:t>
            </a:r>
            <a:r>
              <a:rPr lang="en-US" dirty="0" smtClean="0"/>
              <a:t>Blum </a:t>
            </a:r>
            <a:r>
              <a:rPr lang="en-US" dirty="0" err="1" smtClean="0"/>
              <a:t>Blum</a:t>
            </a:r>
            <a:r>
              <a:rPr lang="en-US" dirty="0" smtClean="0"/>
              <a:t> </a:t>
            </a:r>
            <a:r>
              <a:rPr lang="en-US" dirty="0" err="1" smtClean="0"/>
              <a:t>Shub</a:t>
            </a:r>
            <a:endParaRPr lang="en-US" dirty="0" smtClean="0"/>
          </a:p>
          <a:p>
            <a:r>
              <a:rPr lang="en-US" dirty="0" smtClean="0"/>
              <a:t>SQLite database for server backend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99730" y="2707606"/>
            <a:ext cx="4579490" cy="3727029"/>
            <a:chOff x="1899686" y="2351842"/>
            <a:chExt cx="3403711" cy="2838467"/>
          </a:xfrm>
        </p:grpSpPr>
        <p:grpSp>
          <p:nvGrpSpPr>
            <p:cNvPr id="6" name="Group 5"/>
            <p:cNvGrpSpPr/>
            <p:nvPr/>
          </p:nvGrpSpPr>
          <p:grpSpPr>
            <a:xfrm>
              <a:off x="3600385" y="3934681"/>
              <a:ext cx="1703012" cy="1255628"/>
              <a:chOff x="4200449" y="3962594"/>
              <a:chExt cx="1703012" cy="181437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200449" y="3962594"/>
                <a:ext cx="1703012" cy="181437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r"/>
                <a:endParaRPr lang="en-US" dirty="0">
                  <a:solidFill>
                    <a:srgbClr val="000000"/>
                  </a:solidFill>
                </a:endParaRPr>
              </a:p>
              <a:p>
                <a:pPr algn="r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r"/>
                <a:endParaRPr lang="en-US" dirty="0">
                  <a:solidFill>
                    <a:srgbClr val="000000"/>
                  </a:solidFill>
                </a:endParaRPr>
              </a:p>
              <a:p>
                <a:pPr algn="r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CLIENT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Snip Single Corner Rectangle 29"/>
              <p:cNvSpPr/>
              <p:nvPr/>
            </p:nvSpPr>
            <p:spPr>
              <a:xfrm>
                <a:off x="4200449" y="3962594"/>
                <a:ext cx="1440677" cy="1310885"/>
              </a:xfrm>
              <a:prstGeom prst="snip1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PE CLIENT MODULE</a:t>
                </a:r>
              </a:p>
              <a:p>
                <a:pPr algn="ctr"/>
                <a:endParaRPr lang="en-US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600385" y="2351842"/>
              <a:ext cx="1703012" cy="1303628"/>
              <a:chOff x="4200449" y="1986009"/>
              <a:chExt cx="1703012" cy="181438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200449" y="1986009"/>
                <a:ext cx="1703012" cy="181438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SERVER</a:t>
                </a:r>
              </a:p>
              <a:p>
                <a:pPr algn="r"/>
                <a:endParaRPr lang="en-US" dirty="0">
                  <a:solidFill>
                    <a:srgbClr val="000000"/>
                  </a:solidFill>
                </a:endParaRPr>
              </a:p>
              <a:p>
                <a:pPr algn="r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r"/>
                <a:endParaRPr lang="en-US" dirty="0">
                  <a:solidFill>
                    <a:srgbClr val="000000"/>
                  </a:solidFill>
                </a:endParaRPr>
              </a:p>
              <a:p>
                <a:pPr algn="r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Snip Single Corner Rectangle 26"/>
              <p:cNvSpPr/>
              <p:nvPr/>
            </p:nvSpPr>
            <p:spPr>
              <a:xfrm>
                <a:off x="4200449" y="2367517"/>
                <a:ext cx="1440677" cy="1268954"/>
              </a:xfrm>
              <a:prstGeom prst="snip1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PE SERVER MODULE</a:t>
                </a:r>
              </a:p>
              <a:p>
                <a:pPr algn="ctr"/>
                <a:endParaRPr lang="en-US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US" sz="16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716519" y="3362098"/>
                <a:ext cx="914400" cy="265178"/>
              </a:xfrm>
              <a:prstGeom prst="rect">
                <a:avLst/>
              </a:prstGeom>
              <a:solidFill>
                <a:srgbClr val="E6E0EC"/>
              </a:solidFill>
              <a:ln>
                <a:solidFill>
                  <a:srgbClr val="604A7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USER DB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899686" y="3934682"/>
              <a:ext cx="1012686" cy="1255627"/>
              <a:chOff x="1270000" y="3962594"/>
              <a:chExt cx="1282700" cy="181437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70000" y="3962594"/>
                <a:ext cx="1282700" cy="181437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>
                <a:off x="1388040" y="4165661"/>
                <a:ext cx="1047102" cy="405385"/>
              </a:xfrm>
              <a:prstGeom prst="round2Diag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TOKEN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>
                <a:off x="1388039" y="5045555"/>
                <a:ext cx="1047103" cy="567826"/>
              </a:xfrm>
              <a:prstGeom prst="round2DiagRect">
                <a:avLst/>
              </a:prstGeom>
              <a:solidFill>
                <a:srgbClr val="EBF1DE"/>
              </a:solidFill>
              <a:ln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PRIVATE INPUT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8387371"/>
                  </p:ext>
                </p:extLst>
              </p:nvPr>
            </p:nvGraphicFramePr>
            <p:xfrm>
              <a:off x="1686929" y="4589236"/>
              <a:ext cx="453630" cy="5164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3" name="Equation" r:id="rId3" imgW="165100" imgH="165100" progId="Equation.3">
                      <p:embed/>
                    </p:oleObj>
                  </mc:Choice>
                  <mc:Fallback>
                    <p:oleObj name="Equation" r:id="rId3" imgW="1651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686929" y="4589236"/>
                            <a:ext cx="453630" cy="51645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" name="Straight Arrow Connector 10"/>
            <p:cNvCxnSpPr/>
            <p:nvPr/>
          </p:nvCxnSpPr>
          <p:spPr>
            <a:xfrm flipV="1">
              <a:off x="3965608" y="3537694"/>
              <a:ext cx="3520" cy="39118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912372" y="4562495"/>
              <a:ext cx="69188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55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CASIA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1</a:t>
            </a:r>
          </a:p>
          <a:p>
            <a:pPr lvl="1"/>
            <a:r>
              <a:rPr lang="en-US" dirty="0" smtClean="0"/>
              <a:t>Preprocessed images </a:t>
            </a:r>
          </a:p>
          <a:p>
            <a:pPr lvl="1"/>
            <a:r>
              <a:rPr lang="en-US" dirty="0" smtClean="0"/>
              <a:t>108 subjects, total of 758 images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Version 2</a:t>
            </a:r>
          </a:p>
          <a:p>
            <a:pPr lvl="1"/>
            <a:r>
              <a:rPr lang="en-US" dirty="0" smtClean="0"/>
              <a:t>60 subjects, total of 2400 images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23" y="2215846"/>
            <a:ext cx="3003638" cy="1277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76" y="4510199"/>
            <a:ext cx="3593747" cy="1288872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5741"/>
            <a:ext cx="3086100" cy="365125"/>
          </a:xfrm>
        </p:spPr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for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  <p:pic>
        <p:nvPicPr>
          <p:cNvPr id="5" name="Content Placeholder 3" descr="enrollm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70" r="-29270"/>
          <a:stretch>
            <a:fillRect/>
          </a:stretch>
        </p:blipFill>
        <p:spPr>
          <a:xfrm>
            <a:off x="205606" y="1411942"/>
            <a:ext cx="8651517" cy="4577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149" y="5086772"/>
            <a:ext cx="2334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Template size: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C++: ~9KB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Octave: ~40KB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83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Introducing Private Eyes</a:t>
            </a:r>
            <a:endParaRPr lang="en-US" dirty="0"/>
          </a:p>
          <a:p>
            <a:r>
              <a:rPr lang="en-US" dirty="0" smtClean="0"/>
              <a:t>Private Eyes Protocol</a:t>
            </a:r>
          </a:p>
          <a:p>
            <a:r>
              <a:rPr lang="en-US" dirty="0" smtClean="0"/>
              <a:t>Implementation / Evaluation</a:t>
            </a:r>
            <a:endParaRPr lang="en-US" dirty="0"/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for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  <p:pic>
        <p:nvPicPr>
          <p:cNvPr id="5" name="Content Placeholder 3" descr="authentic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96" r="-26996"/>
          <a:stretch>
            <a:fillRect/>
          </a:stretch>
        </p:blipFill>
        <p:spPr>
          <a:xfrm>
            <a:off x="251942" y="1418666"/>
            <a:ext cx="8638810" cy="4571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149" y="5778307"/>
            <a:ext cx="2520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Min. Difference Score 0.32</a:t>
            </a:r>
          </a:p>
          <a:p>
            <a:r>
              <a:rPr lang="en-US" sz="1600" dirty="0" smtClean="0"/>
              <a:t>False match 1 in 26 million</a:t>
            </a:r>
            <a:endParaRPr lang="en-US" sz="1600" dirty="0"/>
          </a:p>
          <a:p>
            <a:r>
              <a:rPr lang="en-US" sz="1600" dirty="0" smtClean="0"/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67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Introducing Private Eyes</a:t>
            </a:r>
            <a:endParaRPr lang="en-US" dirty="0"/>
          </a:p>
          <a:p>
            <a:r>
              <a:rPr lang="en-US" dirty="0" smtClean="0"/>
              <a:t>Private Eyes Protocol</a:t>
            </a:r>
          </a:p>
          <a:p>
            <a:r>
              <a:rPr lang="en-US" dirty="0" smtClean="0"/>
              <a:t>Implementation / Evaluation</a:t>
            </a:r>
            <a:endParaRPr lang="en-US" dirty="0"/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Private Eyes offers:</a:t>
            </a:r>
          </a:p>
          <a:p>
            <a:r>
              <a:rPr lang="en-US" dirty="0" smtClean="0"/>
              <a:t>Two factor authentication that offers privacy preservation on sensitive information</a:t>
            </a:r>
          </a:p>
          <a:p>
            <a:r>
              <a:rPr lang="en-US" dirty="0" smtClean="0"/>
              <a:t>Offers reasonable performance for authentication time</a:t>
            </a:r>
          </a:p>
          <a:p>
            <a:r>
              <a:rPr lang="en-US" dirty="0" smtClean="0"/>
              <a:t>A step toward making online biometric authentication possible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 Extraction Reliability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  <p:pic>
        <p:nvPicPr>
          <p:cNvPr id="5" name="Content Placeholder 3" descr="attempt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70" r="-29270"/>
          <a:stretch>
            <a:fillRect/>
          </a:stretch>
        </p:blipFill>
        <p:spPr>
          <a:xfrm>
            <a:off x="258948" y="781030"/>
            <a:ext cx="8626104" cy="4564337"/>
          </a:xfrm>
        </p:spPr>
      </p:pic>
    </p:spTree>
    <p:extLst>
      <p:ext uri="{BB962C8B-B14F-4D97-AF65-F5344CB8AC3E}">
        <p14:creationId xmlns:p14="http://schemas.microsoft.com/office/powerpoint/2010/main" val="2550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for Feature Extraction</a:t>
            </a:r>
            <a:endParaRPr lang="en-US" dirty="0"/>
          </a:p>
        </p:txBody>
      </p:sp>
      <p:pic>
        <p:nvPicPr>
          <p:cNvPr id="5" name="Content Placeholder 3" descr="extrac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70" r="-29270"/>
          <a:stretch>
            <a:fillRect/>
          </a:stretch>
        </p:blipFill>
        <p:spPr>
          <a:xfrm>
            <a:off x="105334" y="857560"/>
            <a:ext cx="8816289" cy="466497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5741"/>
            <a:ext cx="3086100" cy="365125"/>
          </a:xfrm>
        </p:spPr>
        <p:txBody>
          <a:bodyPr/>
          <a:lstStyle/>
          <a:p>
            <a:r>
              <a:rPr lang="en-US" dirty="0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99974" y="4518514"/>
            <a:ext cx="828100" cy="1422400"/>
            <a:chOff x="457200" y="4724400"/>
            <a:chExt cx="828100" cy="1422400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724400"/>
              <a:ext cx="788987" cy="114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46893" y="5777468"/>
              <a:ext cx="738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Peggy</a:t>
              </a:r>
              <a:endParaRPr lang="en-US" baseline="-25000" dirty="0"/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-65279" y="3968591"/>
            <a:ext cx="2266240" cy="843473"/>
          </a:xfrm>
          <a:prstGeom prst="cloudCallout">
            <a:avLst>
              <a:gd name="adj1" fmla="val 25933"/>
              <a:gd name="adj2" fmla="val 95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was my password?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applications demand verification of identity</a:t>
            </a:r>
          </a:p>
          <a:p>
            <a:pPr lvl="1"/>
            <a:r>
              <a:rPr lang="en-US" dirty="0" smtClean="0"/>
              <a:t>Ensure only legitimate access to protected resources</a:t>
            </a:r>
          </a:p>
          <a:p>
            <a:pPr lvl="1"/>
            <a:r>
              <a:rPr lang="en-US" dirty="0" smtClean="0"/>
              <a:t>Provide client-specific services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/>
              <a:t>Passwords are hard to </a:t>
            </a:r>
            <a:r>
              <a:rPr lang="en-US" dirty="0" smtClean="0"/>
              <a:t>remember</a:t>
            </a:r>
          </a:p>
          <a:p>
            <a:pPr lvl="1"/>
            <a:r>
              <a:rPr lang="en-US" dirty="0" smtClean="0"/>
              <a:t>Reuse of passwords</a:t>
            </a:r>
          </a:p>
          <a:p>
            <a:pPr lvl="1"/>
            <a:r>
              <a:rPr lang="en-US" dirty="0" smtClean="0"/>
              <a:t>Fail when a database is compromised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5741"/>
            <a:ext cx="3086100" cy="365125"/>
          </a:xfrm>
        </p:spPr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7647" y="4812064"/>
            <a:ext cx="614191" cy="614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5631036" y="4518514"/>
            <a:ext cx="870642" cy="1508799"/>
            <a:chOff x="2343231" y="3763028"/>
            <a:chExt cx="809887" cy="1449086"/>
          </a:xfrm>
        </p:grpSpPr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231" y="3763028"/>
              <a:ext cx="665696" cy="1125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343231" y="4842782"/>
              <a:ext cx="80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Victor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14567" y="4113296"/>
            <a:ext cx="905569" cy="1436132"/>
            <a:chOff x="2140865" y="1240510"/>
            <a:chExt cx="905569" cy="143613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240510"/>
              <a:ext cx="767700" cy="11305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140865" y="2307310"/>
              <a:ext cx="905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Mallory</a:t>
              </a:r>
              <a:endParaRPr lang="en-US" baseline="-25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46670" y="4938893"/>
            <a:ext cx="1102659" cy="1502691"/>
            <a:chOff x="6299612" y="3517197"/>
            <a:chExt cx="1102659" cy="1502691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138" y="3517197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612" y="4373557"/>
              <a:ext cx="1102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Password Database</a:t>
              </a:r>
              <a:endParaRPr lang="en-US" dirty="0"/>
            </a:p>
          </p:txBody>
        </p:sp>
      </p:grpSp>
      <p:cxnSp>
        <p:nvCxnSpPr>
          <p:cNvPr id="22" name="Straight Arrow Connector 21"/>
          <p:cNvCxnSpPr>
            <a:stCxn id="11" idx="3"/>
            <a:endCxn id="14" idx="1"/>
          </p:cNvCxnSpPr>
          <p:nvPr/>
        </p:nvCxnSpPr>
        <p:spPr>
          <a:xfrm>
            <a:off x="2088961" y="5092396"/>
            <a:ext cx="3542075" cy="12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48612" y="4735248"/>
            <a:ext cx="107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applications demand verification of identity</a:t>
            </a:r>
          </a:p>
          <a:p>
            <a:pPr lvl="1"/>
            <a:r>
              <a:rPr lang="en-US" dirty="0" smtClean="0"/>
              <a:t>Ensure only legitimate access to protected resources</a:t>
            </a:r>
          </a:p>
          <a:p>
            <a:pPr lvl="1"/>
            <a:r>
              <a:rPr lang="en-US" dirty="0" smtClean="0"/>
              <a:t>Provide client-specific services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/>
              <a:t>Passwords are hard to </a:t>
            </a:r>
            <a:r>
              <a:rPr lang="en-US" dirty="0" smtClean="0"/>
              <a:t>remember</a:t>
            </a:r>
          </a:p>
          <a:p>
            <a:pPr lvl="1"/>
            <a:r>
              <a:rPr lang="en-US" dirty="0" smtClean="0"/>
              <a:t>Reuse of passwords</a:t>
            </a:r>
          </a:p>
          <a:p>
            <a:pPr lvl="1"/>
            <a:r>
              <a:rPr lang="en-US" dirty="0" smtClean="0"/>
              <a:t>Fail when a database is compromised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5741"/>
            <a:ext cx="3086100" cy="365125"/>
          </a:xfrm>
        </p:spPr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7647" y="4812064"/>
            <a:ext cx="614191" cy="614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1299974" y="4518514"/>
            <a:ext cx="828100" cy="1422400"/>
            <a:chOff x="457200" y="4724400"/>
            <a:chExt cx="828100" cy="1422400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724400"/>
              <a:ext cx="788987" cy="114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46893" y="5777468"/>
              <a:ext cx="738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Peggy</a:t>
              </a:r>
              <a:endParaRPr lang="en-US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31036" y="4518514"/>
            <a:ext cx="870642" cy="1508799"/>
            <a:chOff x="2343231" y="3763028"/>
            <a:chExt cx="809887" cy="1449086"/>
          </a:xfrm>
        </p:grpSpPr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231" y="3763028"/>
              <a:ext cx="665696" cy="1125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343231" y="4842782"/>
              <a:ext cx="80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Victor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14567" y="4113296"/>
            <a:ext cx="905569" cy="1436132"/>
            <a:chOff x="2140865" y="1240510"/>
            <a:chExt cx="905569" cy="143613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240510"/>
              <a:ext cx="767700" cy="11305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140865" y="2307310"/>
              <a:ext cx="905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Mallory</a:t>
              </a:r>
              <a:endParaRPr lang="en-US" baseline="-25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46670" y="4938893"/>
            <a:ext cx="1102659" cy="1502691"/>
            <a:chOff x="6299612" y="3517197"/>
            <a:chExt cx="1102659" cy="1502691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138" y="3517197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612" y="4373557"/>
              <a:ext cx="1102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Password Database</a:t>
              </a:r>
              <a:endParaRPr lang="en-US" dirty="0"/>
            </a:p>
          </p:txBody>
        </p:sp>
      </p:grpSp>
      <p:cxnSp>
        <p:nvCxnSpPr>
          <p:cNvPr id="22" name="Straight Arrow Connector 21"/>
          <p:cNvCxnSpPr>
            <a:stCxn id="11" idx="3"/>
            <a:endCxn id="14" idx="1"/>
          </p:cNvCxnSpPr>
          <p:nvPr/>
        </p:nvCxnSpPr>
        <p:spPr>
          <a:xfrm>
            <a:off x="2088961" y="5092396"/>
            <a:ext cx="3542075" cy="12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48612" y="4735248"/>
            <a:ext cx="107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16530" t="32378" r="16043" b="56700"/>
          <a:stretch/>
        </p:blipFill>
        <p:spPr>
          <a:xfrm>
            <a:off x="282102" y="1217370"/>
            <a:ext cx="8579795" cy="926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/>
          <a:srcRect l="733" t="28405" r="3664" b="12873"/>
          <a:stretch/>
        </p:blipFill>
        <p:spPr>
          <a:xfrm>
            <a:off x="466927" y="2272311"/>
            <a:ext cx="8210144" cy="33620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91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– 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Uniquely identify an individual</a:t>
            </a:r>
          </a:p>
          <a:p>
            <a:r>
              <a:rPr lang="en-US" dirty="0" smtClean="0"/>
              <a:t>No need to remember, always with you</a:t>
            </a:r>
          </a:p>
          <a:p>
            <a:r>
              <a:rPr lang="en-US" dirty="0" smtClean="0"/>
              <a:t>Applications for localized verification: IPhones and laptop fingerprint scanners </a:t>
            </a:r>
          </a:p>
          <a:p>
            <a:r>
              <a:rPr lang="en-US" dirty="0" smtClean="0"/>
              <a:t>Challenge: If compromised,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be replaced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  <p:pic>
        <p:nvPicPr>
          <p:cNvPr id="5122" name="Picture 2" descr="https://upload.wikimedia.org/wikipedia/en/4/40/TouchID_compon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395382"/>
            <a:ext cx="4400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Introducing Private Eyes</a:t>
            </a:r>
            <a:endParaRPr lang="en-US" dirty="0"/>
          </a:p>
          <a:p>
            <a:r>
              <a:rPr lang="en-US" dirty="0" smtClean="0"/>
              <a:t>Private Eyes Protocol</a:t>
            </a:r>
          </a:p>
          <a:p>
            <a:r>
              <a:rPr lang="en-US" dirty="0" smtClean="0"/>
              <a:t>Implementation / Evaluation</a:t>
            </a:r>
            <a:endParaRPr lang="en-US" dirty="0"/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5741"/>
            <a:ext cx="3086100" cy="365125"/>
          </a:xfrm>
        </p:spPr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Private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Eliminate storing sensitive data on server</a:t>
            </a:r>
          </a:p>
          <a:p>
            <a:r>
              <a:rPr lang="en-US" dirty="0" smtClean="0"/>
              <a:t>Insight: Use sensitive data to decrypt an authentication context</a:t>
            </a:r>
          </a:p>
          <a:p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810965" y="2478253"/>
            <a:ext cx="828100" cy="1422400"/>
            <a:chOff x="457200" y="4724400"/>
            <a:chExt cx="828100" cy="1422400"/>
          </a:xfrm>
        </p:grpSpPr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724400"/>
              <a:ext cx="788987" cy="114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46893" y="5777468"/>
              <a:ext cx="738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Peggy</a:t>
              </a:r>
              <a:endParaRPr lang="en-US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46195" y="2478253"/>
            <a:ext cx="870642" cy="1508799"/>
            <a:chOff x="2343231" y="3763028"/>
            <a:chExt cx="809887" cy="1449086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231" y="3763028"/>
              <a:ext cx="665696" cy="1125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343231" y="4842782"/>
              <a:ext cx="80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Victor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79900" y="1897493"/>
            <a:ext cx="905569" cy="1436132"/>
            <a:chOff x="2140865" y="1240510"/>
            <a:chExt cx="905569" cy="143613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240510"/>
              <a:ext cx="767700" cy="113054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140865" y="2307310"/>
              <a:ext cx="905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Mallory</a:t>
              </a:r>
              <a:endParaRPr lang="en-US" baseline="-25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61829" y="2898632"/>
            <a:ext cx="1102659" cy="1502691"/>
            <a:chOff x="6299612" y="3517197"/>
            <a:chExt cx="1102659" cy="1502691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138" y="3517197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299612" y="4373557"/>
              <a:ext cx="1102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Token Database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>
            <a:stCxn id="3080" idx="3"/>
            <a:endCxn id="11" idx="1"/>
          </p:cNvCxnSpPr>
          <p:nvPr/>
        </p:nvCxnSpPr>
        <p:spPr>
          <a:xfrm flipV="1">
            <a:off x="3277054" y="3064320"/>
            <a:ext cx="2569141" cy="1883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34326" y="3651787"/>
            <a:ext cx="107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Token</a:t>
            </a:r>
            <a:endParaRPr lang="en-US" dirty="0"/>
          </a:p>
        </p:txBody>
      </p:sp>
      <p:pic>
        <p:nvPicPr>
          <p:cNvPr id="3078" name="Picture 6" descr="http://usersmanuals1.com/uhfiles/99/326699/irisaccess-3000-manuals-1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4" y="2823512"/>
            <a:ext cx="1439186" cy="12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onverzant.com/images/smartcard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65" y="4445306"/>
            <a:ext cx="1806489" cy="10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80914" y="518664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Encrypted</a:t>
            </a:r>
          </a:p>
          <a:p>
            <a:r>
              <a:rPr lang="en-US" dirty="0" smtClean="0"/>
              <a:t>Token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6640" y="2180093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</a:t>
            </a:r>
          </a:p>
          <a:p>
            <a:r>
              <a:rPr lang="en-US" dirty="0" smtClean="0"/>
              <a:t>Biometric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Scanner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stCxn id="3078" idx="2"/>
            <a:endCxn id="3080" idx="1"/>
          </p:cNvCxnSpPr>
          <p:nvPr/>
        </p:nvCxnSpPr>
        <p:spPr>
          <a:xfrm>
            <a:off x="1055647" y="4076070"/>
            <a:ext cx="414918" cy="872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7716505" y="2116226"/>
            <a:ext cx="51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5741"/>
            <a:ext cx="3086100" cy="365125"/>
          </a:xfrm>
        </p:spPr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9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Introducing Private Eyes</a:t>
            </a:r>
            <a:endParaRPr lang="en-US" dirty="0"/>
          </a:p>
          <a:p>
            <a:r>
              <a:rPr lang="en-US" dirty="0" smtClean="0"/>
              <a:t>Private Eyes Protocol</a:t>
            </a:r>
          </a:p>
          <a:p>
            <a:r>
              <a:rPr lang="en-US" dirty="0" smtClean="0"/>
              <a:t>Implementation / Evaluation</a:t>
            </a:r>
            <a:endParaRPr lang="en-US" dirty="0"/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server-side compromise of private inputs</a:t>
            </a:r>
          </a:p>
          <a:p>
            <a:r>
              <a:rPr lang="en-US" dirty="0" smtClean="0"/>
              <a:t>No client-side compromise of private inputs</a:t>
            </a:r>
          </a:p>
          <a:p>
            <a:r>
              <a:rPr lang="en-US" dirty="0" smtClean="0"/>
              <a:t>No cross-site impersonation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Yale University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0965" y="3009195"/>
            <a:ext cx="828100" cy="1422400"/>
            <a:chOff x="457200" y="4724400"/>
            <a:chExt cx="828100" cy="1422400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724400"/>
              <a:ext cx="788987" cy="114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6893" y="5777468"/>
              <a:ext cx="738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Peggy</a:t>
              </a:r>
              <a:endParaRPr lang="en-US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46195" y="3009195"/>
            <a:ext cx="870642" cy="1508799"/>
            <a:chOff x="2343231" y="3763028"/>
            <a:chExt cx="809887" cy="1449086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231" y="3763028"/>
              <a:ext cx="665696" cy="1125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43231" y="4842782"/>
              <a:ext cx="80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Victor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79900" y="2428435"/>
            <a:ext cx="905569" cy="1436132"/>
            <a:chOff x="2140865" y="1240510"/>
            <a:chExt cx="905569" cy="14361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240510"/>
              <a:ext cx="767700" cy="113054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40865" y="2307310"/>
              <a:ext cx="905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Mallory</a:t>
              </a:r>
              <a:endParaRPr lang="en-US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61829" y="3429574"/>
            <a:ext cx="1102659" cy="1502691"/>
            <a:chOff x="6299612" y="3517197"/>
            <a:chExt cx="1102659" cy="1502691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138" y="3517197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299612" y="4373557"/>
              <a:ext cx="1102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Token Database</a:t>
              </a:r>
              <a:endParaRPr lang="en-US" dirty="0"/>
            </a:p>
          </p:txBody>
        </p:sp>
      </p:grpSp>
      <p:cxnSp>
        <p:nvCxnSpPr>
          <p:cNvPr id="17" name="Straight Arrow Connector 16"/>
          <p:cNvCxnSpPr>
            <a:stCxn id="20" idx="3"/>
            <a:endCxn id="9" idx="1"/>
          </p:cNvCxnSpPr>
          <p:nvPr/>
        </p:nvCxnSpPr>
        <p:spPr>
          <a:xfrm flipV="1">
            <a:off x="3277054" y="3595262"/>
            <a:ext cx="2569141" cy="1883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34326" y="4182729"/>
            <a:ext cx="107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Token</a:t>
            </a:r>
            <a:endParaRPr lang="en-US" dirty="0"/>
          </a:p>
        </p:txBody>
      </p:sp>
      <p:pic>
        <p:nvPicPr>
          <p:cNvPr id="19" name="Picture 6" descr="http://usersmanuals1.com/uhfiles/99/326699/irisaccess-3000-manuals-1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4" y="3354454"/>
            <a:ext cx="1439186" cy="12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converzant.com/images/smartcard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65" y="4976248"/>
            <a:ext cx="1806489" cy="10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80914" y="571758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Encrypted</a:t>
            </a:r>
          </a:p>
          <a:p>
            <a:r>
              <a:rPr lang="en-US" dirty="0" smtClean="0"/>
              <a:t>Token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6640" y="271103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</a:t>
            </a:r>
          </a:p>
          <a:p>
            <a:r>
              <a:rPr lang="en-US" dirty="0" smtClean="0"/>
              <a:t>Biometric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Scanner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stCxn id="19" idx="2"/>
            <a:endCxn id="20" idx="1"/>
          </p:cNvCxnSpPr>
          <p:nvPr/>
        </p:nvCxnSpPr>
        <p:spPr>
          <a:xfrm>
            <a:off x="1055647" y="4607012"/>
            <a:ext cx="414918" cy="872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3403</TotalTime>
  <Words>750</Words>
  <Application>Microsoft Office PowerPoint</Application>
  <PresentationFormat>On-screen Show (4:3)</PresentationFormat>
  <Paragraphs>231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YaleNew</vt:lpstr>
      <vt:lpstr>Office Theme</vt:lpstr>
      <vt:lpstr>Equation</vt:lpstr>
      <vt:lpstr>Private Eyes: Secure Remote Biometric Authentication</vt:lpstr>
      <vt:lpstr>Outline</vt:lpstr>
      <vt:lpstr>Motivation</vt:lpstr>
      <vt:lpstr>Motivation</vt:lpstr>
      <vt:lpstr>Motivation – Biometrics</vt:lpstr>
      <vt:lpstr>Outline</vt:lpstr>
      <vt:lpstr>Private Eyes</vt:lpstr>
      <vt:lpstr>Outline</vt:lpstr>
      <vt:lpstr>Security Goals</vt:lpstr>
      <vt:lpstr>Protocol Phases</vt:lpstr>
      <vt:lpstr>Enrollment</vt:lpstr>
      <vt:lpstr>Authentication</vt:lpstr>
      <vt:lpstr>Security Analysis</vt:lpstr>
      <vt:lpstr>Suitable Authentication Mechanisms</vt:lpstr>
      <vt:lpstr>Synchronization</vt:lpstr>
      <vt:lpstr>Outline</vt:lpstr>
      <vt:lpstr>Implementation</vt:lpstr>
      <vt:lpstr>CASIA Databases</vt:lpstr>
      <vt:lpstr>Time for Enrollment</vt:lpstr>
      <vt:lpstr>Time for Authentication</vt:lpstr>
      <vt:lpstr>Outline</vt:lpstr>
      <vt:lpstr>Conclusion</vt:lpstr>
      <vt:lpstr>Feature Extraction Reliability</vt:lpstr>
      <vt:lpstr>Time for Feature Extraction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Wolinsky</dc:creator>
  <cp:lastModifiedBy>David Wolinsky</cp:lastModifiedBy>
  <cp:revision>79</cp:revision>
  <dcterms:created xsi:type="dcterms:W3CDTF">2015-03-09T16:51:16Z</dcterms:created>
  <dcterms:modified xsi:type="dcterms:W3CDTF">2015-07-23T02:05:49Z</dcterms:modified>
</cp:coreProperties>
</file>