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30"/>
  </p:notesMasterIdLst>
  <p:sldIdLst>
    <p:sldId id="256" r:id="rId2"/>
    <p:sldId id="260" r:id="rId3"/>
    <p:sldId id="261" r:id="rId4"/>
    <p:sldId id="277" r:id="rId5"/>
    <p:sldId id="293" r:id="rId6"/>
    <p:sldId id="274" r:id="rId7"/>
    <p:sldId id="273" r:id="rId8"/>
    <p:sldId id="296" r:id="rId9"/>
    <p:sldId id="294" r:id="rId10"/>
    <p:sldId id="299" r:id="rId11"/>
    <p:sldId id="291" r:id="rId12"/>
    <p:sldId id="281" r:id="rId13"/>
    <p:sldId id="262" r:id="rId14"/>
    <p:sldId id="282" r:id="rId15"/>
    <p:sldId id="285" r:id="rId16"/>
    <p:sldId id="300" r:id="rId17"/>
    <p:sldId id="286" r:id="rId18"/>
    <p:sldId id="271" r:id="rId19"/>
    <p:sldId id="301" r:id="rId20"/>
    <p:sldId id="264" r:id="rId21"/>
    <p:sldId id="297" r:id="rId22"/>
    <p:sldId id="298" r:id="rId23"/>
    <p:sldId id="288" r:id="rId24"/>
    <p:sldId id="258" r:id="rId25"/>
    <p:sldId id="302" r:id="rId26"/>
    <p:sldId id="280" r:id="rId27"/>
    <p:sldId id="279" r:id="rId28"/>
    <p:sldId id="25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2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5" autoAdjust="0"/>
    <p:restoredTop sz="76087" autoAdjust="0"/>
  </p:normalViewPr>
  <p:slideViewPr>
    <p:cSldViewPr>
      <p:cViewPr varScale="1">
        <p:scale>
          <a:sx n="79" d="100"/>
          <a:sy n="79" d="100"/>
        </p:scale>
        <p:origin x="-7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08CCA-316A-4776-9EFF-E3CE5E109FD5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C01E6-97FF-4894-B9B7-17479C33A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24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host only knows the immediate ingress and egress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Server</a:t>
            </a:r>
            <a:r>
              <a:rPr lang="en-US" baseline="-25000" dirty="0" smtClean="0"/>
              <a:t>01</a:t>
            </a:r>
            <a:r>
              <a:rPr lang="en-US" dirty="0" smtClean="0"/>
              <a:t> knows Server</a:t>
            </a:r>
            <a:r>
              <a:rPr lang="en-US" baseline="-25000" dirty="0" smtClean="0"/>
              <a:t>10</a:t>
            </a:r>
            <a:r>
              <a:rPr lang="en-US" dirty="0" smtClean="0"/>
              <a:t> and Server</a:t>
            </a:r>
            <a:r>
              <a:rPr lang="en-US" baseline="-25000" dirty="0" smtClean="0"/>
              <a:t>22</a:t>
            </a:r>
            <a:r>
              <a:rPr lang="en-US" dirty="0" smtClean="0"/>
              <a:t> but doesn’t know about Bob or Facebook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29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01E6-97FF-4894-B9B7-17479C33AA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47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19" y="6096000"/>
            <a:ext cx="70538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52578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8619" y="6096000"/>
            <a:ext cx="705381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901315F-CF81-40A1-B30D-65954519FE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FB09F79-A957-4866-9C34-0AEFD7E3F2C9}" type="datetimeFigureOut">
              <a:rPr lang="en-US" smtClean="0"/>
              <a:t>8/13/2013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file:///I:\home\davidiw\docs\images\vpn\cloud.vsd\Drawing\~Page-1\Revision%20cloud.35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dedis.cs.yale.edu/2009/tn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Reducing Latency in Tor Circuits with Unordered Delivery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Michael F. </a:t>
            </a:r>
            <a:r>
              <a:rPr lang="en-US" dirty="0" err="1" smtClean="0"/>
              <a:t>Nowlan</a:t>
            </a:r>
            <a:r>
              <a:rPr lang="en-US" dirty="0" smtClean="0"/>
              <a:t>, </a:t>
            </a:r>
            <a:r>
              <a:rPr lang="en-US" b="1" dirty="0" smtClean="0"/>
              <a:t>David </a:t>
            </a:r>
            <a:r>
              <a:rPr lang="en-US" b="1" dirty="0" err="1" smtClean="0"/>
              <a:t>Wolinsky</a:t>
            </a:r>
            <a:r>
              <a:rPr lang="en-US" dirty="0" smtClean="0"/>
              <a:t>, and Bryan Ford</a:t>
            </a:r>
          </a:p>
          <a:p>
            <a:r>
              <a:rPr lang="en-US" dirty="0" smtClean="0"/>
              <a:t>Yale University</a:t>
            </a:r>
          </a:p>
          <a:p>
            <a:r>
              <a:rPr lang="en-US" dirty="0" err="1" smtClean="0"/>
              <a:t>Dedis</a:t>
            </a:r>
            <a:r>
              <a:rPr lang="en-US" dirty="0" smtClean="0"/>
              <a:t>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28"/>
    </mc:Choice>
    <mc:Fallback xmlns="">
      <p:transition spd="slow" advTm="2392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Tor</a:t>
            </a:r>
          </a:p>
          <a:p>
            <a:r>
              <a:rPr lang="en-US" dirty="0" smtClean="0"/>
              <a:t>Tor / TCP Bottlenecks</a:t>
            </a:r>
          </a:p>
          <a:p>
            <a:r>
              <a:rPr lang="en-US" dirty="0" smtClean="0"/>
              <a:t>Design Space</a:t>
            </a:r>
          </a:p>
          <a:p>
            <a:r>
              <a:rPr lang="en-US" dirty="0" smtClean="0"/>
              <a:t>Tool #1: </a:t>
            </a:r>
            <a:r>
              <a:rPr lang="en-US" dirty="0" err="1" smtClean="0"/>
              <a:t>uTCP</a:t>
            </a:r>
            <a:endParaRPr lang="en-US" dirty="0" smtClean="0"/>
          </a:p>
          <a:p>
            <a:r>
              <a:rPr lang="en-US" dirty="0" smtClean="0"/>
              <a:t>Tool #2: </a:t>
            </a:r>
            <a:r>
              <a:rPr lang="en-US" dirty="0" err="1" smtClean="0"/>
              <a:t>uTLS</a:t>
            </a:r>
            <a:endParaRPr lang="en-US" dirty="0" smtClean="0"/>
          </a:p>
          <a:p>
            <a:r>
              <a:rPr lang="en-US" dirty="0" smtClean="0"/>
              <a:t>Eliminating Head-of-Line Blocking in Tor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Unordered TCP (</a:t>
            </a:r>
            <a:r>
              <a:rPr lang="en-US" dirty="0" err="1" smtClean="0"/>
              <a:t>uTCP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kernel modification and module</a:t>
            </a:r>
          </a:p>
          <a:p>
            <a:pPr lvl="1"/>
            <a:r>
              <a:rPr lang="en-US" dirty="0" smtClean="0"/>
              <a:t>Less than 600 lines of code</a:t>
            </a:r>
          </a:p>
          <a:p>
            <a:pPr lvl="1"/>
            <a:r>
              <a:rPr lang="en-US" dirty="0" smtClean="0"/>
              <a:t>Supported on Linux Kernel 2.6 and 3</a:t>
            </a:r>
          </a:p>
          <a:p>
            <a:pPr lvl="1"/>
            <a:r>
              <a:rPr lang="en-US" dirty="0" smtClean="0"/>
              <a:t>Recent IETF activity by Apple</a:t>
            </a:r>
          </a:p>
          <a:p>
            <a:r>
              <a:rPr lang="en-US" dirty="0" smtClean="0"/>
              <a:t>Out-of-order reads</a:t>
            </a:r>
          </a:p>
          <a:p>
            <a:r>
              <a:rPr lang="en-US" dirty="0" smtClean="0"/>
              <a:t>Priority sending</a:t>
            </a:r>
          </a:p>
          <a:p>
            <a:r>
              <a:rPr lang="en-US" dirty="0" smtClean="0"/>
              <a:t>Disable congestion control</a:t>
            </a:r>
          </a:p>
        </p:txBody>
      </p:sp>
    </p:spTree>
    <p:extLst>
      <p:ext uri="{BB962C8B-B14F-4D97-AF65-F5344CB8AC3E}">
        <p14:creationId xmlns:p14="http://schemas.microsoft.com/office/powerpoint/2010/main" val="333148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uTCP</a:t>
            </a:r>
            <a:r>
              <a:rPr lang="en-US" dirty="0" smtClean="0"/>
              <a:t> Out-of-Order Reads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3" t="16219" r="48783" b="29250"/>
          <a:stretch/>
        </p:blipFill>
        <p:spPr bwMode="auto">
          <a:xfrm>
            <a:off x="533400" y="1983463"/>
            <a:ext cx="7712328" cy="3549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983462"/>
            <a:ext cx="2590800" cy="1644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94164" y="1983463"/>
            <a:ext cx="2590800" cy="1644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59313" y="1981200"/>
            <a:ext cx="2590800" cy="16440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625209"/>
            <a:ext cx="2590800" cy="1907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24200" y="3643316"/>
            <a:ext cx="2590800" cy="1907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59313" y="3643316"/>
            <a:ext cx="2590800" cy="19072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657600" y="5410200"/>
            <a:ext cx="838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uTCP</a:t>
            </a:r>
            <a:r>
              <a:rPr lang="en-US" dirty="0" smtClean="0"/>
              <a:t> Priority Sending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257800"/>
          </a:xfrm>
        </p:spPr>
        <p:txBody>
          <a:bodyPr/>
          <a:lstStyle/>
          <a:p>
            <a:r>
              <a:rPr lang="en-US" dirty="0" smtClean="0"/>
              <a:t>Give low latency, low bandwidth circuits preference</a:t>
            </a:r>
          </a:p>
          <a:p>
            <a:r>
              <a:rPr lang="en-US" dirty="0" smtClean="0"/>
              <a:t>Initiate by a </a:t>
            </a:r>
            <a:r>
              <a:rPr lang="en-US" dirty="0" err="1" smtClean="0"/>
              <a:t>setsockopt</a:t>
            </a:r>
            <a:endParaRPr lang="en-US" dirty="0" smtClean="0"/>
          </a:p>
          <a:p>
            <a:r>
              <a:rPr lang="en-US" dirty="0" smtClean="0"/>
              <a:t>User prepends priority to each packet</a:t>
            </a:r>
          </a:p>
          <a:p>
            <a:r>
              <a:rPr lang="en-US" dirty="0" smtClean="0"/>
              <a:t>Inserted into send buffer ahead of lower priority data</a:t>
            </a:r>
          </a:p>
          <a:p>
            <a:r>
              <a:rPr lang="en-US" dirty="0" smtClean="0"/>
              <a:t>Optional squash to erase data from the buffer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5410200"/>
            <a:ext cx="838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43200" y="5410200"/>
            <a:ext cx="6858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5410200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73040" y="4004965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Outgoing</a:t>
            </a:r>
          </a:p>
          <a:p>
            <a:pPr algn="ctr"/>
            <a:r>
              <a:rPr lang="en-US" dirty="0" smtClean="0"/>
              <a:t>queue head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9600" y="4660558"/>
            <a:ext cx="76200" cy="7496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425440" y="4385965"/>
            <a:ext cx="190500" cy="10242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09600" y="54102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676400" y="54102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514600" y="54102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429000" y="54102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724400" y="5410200"/>
            <a:ext cx="6858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38800" y="5410200"/>
            <a:ext cx="6858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6553200" y="5410200"/>
            <a:ext cx="838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10200" y="54102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308558" y="5412205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4495800" y="54102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600" y="5410200"/>
            <a:ext cx="7696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028398" y="4004965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9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5" grpId="0" animBg="1"/>
      <p:bldP spid="6" grpId="0" animBg="1"/>
      <p:bldP spid="9" grpId="0" animBg="1"/>
      <p:bldP spid="11" grpId="0"/>
      <p:bldP spid="16" grpId="0" animBg="1"/>
      <p:bldP spid="17" grpId="0" animBg="1"/>
      <p:bldP spid="18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1" grpId="0" animBg="1"/>
      <p:bldP spid="22" grpId="0" animBg="1"/>
      <p:bldP spid="10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uTCP</a:t>
            </a:r>
            <a:r>
              <a:rPr lang="en-US" dirty="0" smtClean="0"/>
              <a:t> Disable Congestion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Initiated with a </a:t>
            </a:r>
            <a:r>
              <a:rPr lang="en-US" dirty="0" err="1" smtClean="0"/>
              <a:t>setsockopt</a:t>
            </a:r>
            <a:endParaRPr lang="en-US" dirty="0" smtClean="0"/>
          </a:p>
          <a:p>
            <a:r>
              <a:rPr lang="en-US" dirty="0" smtClean="0"/>
              <a:t>Null TCP congestion control kernel module</a:t>
            </a:r>
          </a:p>
          <a:p>
            <a:r>
              <a:rPr lang="en-US" dirty="0" smtClean="0"/>
              <a:t>Always sets congestion window to maximum size</a:t>
            </a:r>
          </a:p>
        </p:txBody>
      </p:sp>
    </p:spTree>
    <p:extLst>
      <p:ext uri="{BB962C8B-B14F-4D97-AF65-F5344CB8AC3E}">
        <p14:creationId xmlns:p14="http://schemas.microsoft.com/office/powerpoint/2010/main" val="6391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Out-of-order </a:t>
            </a:r>
            <a:r>
              <a:rPr lang="en-US" dirty="0" smtClean="0"/>
              <a:t>reads</a:t>
            </a:r>
          </a:p>
          <a:p>
            <a:r>
              <a:rPr lang="en-US" dirty="0" smtClean="0"/>
              <a:t>Priority sending</a:t>
            </a:r>
          </a:p>
          <a:p>
            <a:r>
              <a:rPr lang="en-US" dirty="0" smtClean="0"/>
              <a:t>Disable congestion control</a:t>
            </a:r>
          </a:p>
          <a:p>
            <a:endParaRPr lang="en-US" dirty="0"/>
          </a:p>
          <a:p>
            <a:r>
              <a:rPr lang="en-US" dirty="0" smtClean="0"/>
              <a:t>Remaining issues:</a:t>
            </a:r>
          </a:p>
          <a:p>
            <a:pPr lvl="1"/>
            <a:r>
              <a:rPr lang="en-US" dirty="0" smtClean="0"/>
              <a:t>Tor uses TLS!</a:t>
            </a:r>
          </a:p>
          <a:p>
            <a:pPr lvl="1"/>
            <a:r>
              <a:rPr lang="en-US" dirty="0" smtClean="0"/>
              <a:t>Need a framing mechanism for out-of-order </a:t>
            </a:r>
            <a:r>
              <a:rPr lang="en-US" dirty="0" err="1" smtClean="0"/>
              <a:t>msgs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TLS provides framing…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24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Tor</a:t>
            </a:r>
          </a:p>
          <a:p>
            <a:r>
              <a:rPr lang="en-US" dirty="0" smtClean="0"/>
              <a:t>Tor / TCP Bottlenecks</a:t>
            </a:r>
          </a:p>
          <a:p>
            <a:r>
              <a:rPr lang="en-US" dirty="0" smtClean="0"/>
              <a:t>Design Space</a:t>
            </a:r>
          </a:p>
          <a:p>
            <a:r>
              <a:rPr lang="en-US" dirty="0" smtClean="0"/>
              <a:t>Tool #1: </a:t>
            </a:r>
            <a:r>
              <a:rPr lang="en-US" dirty="0" err="1" smtClean="0"/>
              <a:t>uTCP</a:t>
            </a:r>
            <a:endParaRPr lang="en-US" dirty="0" smtClean="0"/>
          </a:p>
          <a:p>
            <a:r>
              <a:rPr lang="en-US" dirty="0" smtClean="0"/>
              <a:t>Tool #2: </a:t>
            </a:r>
            <a:r>
              <a:rPr lang="en-US" dirty="0" err="1" smtClean="0"/>
              <a:t>uTLS</a:t>
            </a:r>
            <a:endParaRPr lang="en-US" dirty="0" smtClean="0"/>
          </a:p>
          <a:p>
            <a:r>
              <a:rPr lang="en-US" dirty="0" smtClean="0"/>
              <a:t>Eliminating Head-of-Line Blocking in Tor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702898" y="1981200"/>
            <a:ext cx="2736410" cy="18288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</a:t>
            </a:r>
          </a:p>
          <a:p>
            <a:pPr lvl="1"/>
            <a:r>
              <a:rPr lang="en-US" dirty="0" smtClean="0"/>
              <a:t>Application data – 0x17</a:t>
            </a:r>
          </a:p>
          <a:p>
            <a:pPr lvl="1"/>
            <a:r>
              <a:rPr lang="en-US" dirty="0" smtClean="0"/>
              <a:t>TLSv1.2 – 0x0303</a:t>
            </a:r>
          </a:p>
          <a:p>
            <a:pPr lvl="1"/>
            <a:r>
              <a:rPr lang="en-US" dirty="0" smtClean="0"/>
              <a:t>Length – Up to 16 KB</a:t>
            </a:r>
          </a:p>
          <a:p>
            <a:r>
              <a:rPr lang="en-US" dirty="0" smtClean="0"/>
              <a:t>Data length check</a:t>
            </a:r>
          </a:p>
          <a:p>
            <a:r>
              <a:rPr lang="en-US" dirty="0" smtClean="0"/>
              <a:t>MAC check</a:t>
            </a:r>
          </a:p>
          <a:p>
            <a:r>
              <a:rPr lang="en-US" dirty="0" smtClean="0"/>
              <a:t>Decryption</a:t>
            </a:r>
          </a:p>
          <a:p>
            <a:r>
              <a:rPr lang="en-US" dirty="0" smtClean="0"/>
              <a:t>Deliver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02897" y="1600200"/>
            <a:ext cx="90723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10131" y="16002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24531" y="16002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02898" y="1981200"/>
            <a:ext cx="2736410" cy="14478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02898" y="3429000"/>
            <a:ext cx="273641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MAC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702898" y="5029200"/>
            <a:ext cx="273641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 number</a:t>
            </a:r>
            <a:endParaRPr lang="en-US" dirty="0"/>
          </a:p>
        </p:txBody>
      </p:sp>
      <p:sp>
        <p:nvSpPr>
          <p:cNvPr id="13" name="Cross 12"/>
          <p:cNvSpPr/>
          <p:nvPr/>
        </p:nvSpPr>
        <p:spPr>
          <a:xfrm>
            <a:off x="5800631" y="4137056"/>
            <a:ext cx="533400" cy="53340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1390791">
            <a:off x="6661967" y="4421614"/>
            <a:ext cx="1229424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 rot="6848794">
            <a:off x="6841024" y="3568482"/>
            <a:ext cx="2613231" cy="381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58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Identifying records</a:t>
            </a:r>
          </a:p>
          <a:p>
            <a:pPr lvl="1"/>
            <a:r>
              <a:rPr lang="en-US" dirty="0" smtClean="0"/>
              <a:t>Search for header:</a:t>
            </a:r>
          </a:p>
          <a:p>
            <a:pPr lvl="1"/>
            <a:r>
              <a:rPr lang="en-US" dirty="0" smtClean="0"/>
              <a:t>Verify sufficient bytes for size</a:t>
            </a:r>
          </a:p>
          <a:p>
            <a:r>
              <a:rPr lang="en-US" dirty="0" smtClean="0"/>
              <a:t>Perform a MAC check – Must guess record number</a:t>
            </a:r>
          </a:p>
          <a:p>
            <a:pPr lvl="1"/>
            <a:r>
              <a:rPr lang="en-US" dirty="0" smtClean="0"/>
              <a:t>Try a sequence</a:t>
            </a:r>
          </a:p>
          <a:p>
            <a:pPr lvl="1"/>
            <a:r>
              <a:rPr lang="en-US" dirty="0" smtClean="0"/>
              <a:t>Rollback state when processing out of order</a:t>
            </a:r>
          </a:p>
          <a:p>
            <a:pPr lvl="1"/>
            <a:r>
              <a:rPr lang="en-US" dirty="0" smtClean="0"/>
              <a:t>Fail otherwise</a:t>
            </a:r>
          </a:p>
          <a:p>
            <a:r>
              <a:rPr lang="en-US" dirty="0" smtClean="0"/>
              <a:t>Requires explicit IV an then decrypt and deliver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2023" y="5029200"/>
            <a:ext cx="6858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37423" y="5029200"/>
            <a:ext cx="6858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27823" y="5029200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38463" y="5029200"/>
            <a:ext cx="1981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29263" y="5029200"/>
            <a:ext cx="135636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19663" y="5029200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692543" y="5029200"/>
            <a:ext cx="64008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733800" y="1752600"/>
            <a:ext cx="90723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0x17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1034" y="1752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0x0303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555433" y="1752600"/>
            <a:ext cx="1088303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&lt;= 2^16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73484" y="1311260"/>
            <a:ext cx="627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Type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62537" y="1311260"/>
            <a:ext cx="8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827105" y="1311260"/>
            <a:ext cx="54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Size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2637423" y="5410200"/>
            <a:ext cx="840724" cy="1371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323223" y="5378116"/>
            <a:ext cx="840724" cy="1371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342023" y="5026025"/>
            <a:ext cx="5943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Tor</a:t>
            </a:r>
          </a:p>
          <a:p>
            <a:r>
              <a:rPr lang="en-US" dirty="0" smtClean="0"/>
              <a:t>Tor / TCP Bottlenecks</a:t>
            </a:r>
          </a:p>
          <a:p>
            <a:r>
              <a:rPr lang="en-US" dirty="0" smtClean="0"/>
              <a:t>Design Space</a:t>
            </a:r>
          </a:p>
          <a:p>
            <a:r>
              <a:rPr lang="en-US" dirty="0" smtClean="0"/>
              <a:t>Tool #1: </a:t>
            </a:r>
            <a:r>
              <a:rPr lang="en-US" dirty="0" err="1" smtClean="0"/>
              <a:t>uTCP</a:t>
            </a:r>
            <a:endParaRPr lang="en-US" dirty="0" smtClean="0"/>
          </a:p>
          <a:p>
            <a:r>
              <a:rPr lang="en-US" dirty="0" smtClean="0"/>
              <a:t>Tool #2: </a:t>
            </a:r>
            <a:r>
              <a:rPr lang="en-US" dirty="0" err="1" smtClean="0"/>
              <a:t>uTLS</a:t>
            </a:r>
            <a:endParaRPr lang="en-US" dirty="0" smtClean="0"/>
          </a:p>
          <a:p>
            <a:r>
              <a:rPr lang="en-US" dirty="0" smtClean="0"/>
              <a:t>Eliminating Head-of-Line Blocking in Tor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8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vid\Desktop\icon-face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077589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– The Onion </a:t>
            </a:r>
            <a:r>
              <a:rPr lang="en-US" dirty="0" smtClean="0"/>
              <a:t>Router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2851303"/>
            <a:ext cx="69373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9539" y="3950309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37844" y="1488915"/>
            <a:ext cx="1036669" cy="974725"/>
            <a:chOff x="2941606" y="3017838"/>
            <a:chExt cx="1036669" cy="97472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00</a:t>
              </a:r>
              <a:endParaRPr lang="en-US" baseline="-25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37844" y="3019415"/>
            <a:ext cx="1036669" cy="974725"/>
            <a:chOff x="2941606" y="3017838"/>
            <a:chExt cx="1036669" cy="97472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10</a:t>
              </a:r>
              <a:endParaRPr lang="en-US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7844" y="4625458"/>
            <a:ext cx="1036669" cy="974725"/>
            <a:chOff x="2941606" y="3017838"/>
            <a:chExt cx="1036669" cy="974725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20</a:t>
              </a:r>
              <a:endParaRPr lang="en-US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15775" y="1488914"/>
            <a:ext cx="1036669" cy="974725"/>
            <a:chOff x="2941606" y="3017838"/>
            <a:chExt cx="1036669" cy="974725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01</a:t>
              </a:r>
              <a:endParaRPr lang="en-US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15775" y="3019414"/>
            <a:ext cx="1036669" cy="974725"/>
            <a:chOff x="2941606" y="3017838"/>
            <a:chExt cx="1036669" cy="974725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11</a:t>
              </a:r>
              <a:endParaRPr lang="en-US" baseline="-25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15775" y="4625457"/>
            <a:ext cx="1036669" cy="974725"/>
            <a:chOff x="2941606" y="3017838"/>
            <a:chExt cx="1036669" cy="974725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21</a:t>
              </a:r>
              <a:endParaRPr lang="en-US" baseline="-25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31913" y="1479703"/>
            <a:ext cx="1036669" cy="974725"/>
            <a:chOff x="2941606" y="3017838"/>
            <a:chExt cx="1036669" cy="974725"/>
          </a:xfrm>
        </p:grpSpPr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02</a:t>
              </a:r>
              <a:endParaRPr lang="en-US" baseline="-25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31913" y="3010203"/>
            <a:ext cx="1036669" cy="974725"/>
            <a:chOff x="2941606" y="3017838"/>
            <a:chExt cx="1036669" cy="974725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12</a:t>
              </a:r>
              <a:endParaRPr lang="en-US" baseline="-25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31913" y="4616246"/>
            <a:ext cx="1036669" cy="974725"/>
            <a:chOff x="2941606" y="3017838"/>
            <a:chExt cx="1036669" cy="974725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22</a:t>
              </a:r>
              <a:endParaRPr lang="en-US" baseline="-25000" dirty="0"/>
            </a:p>
          </p:txBody>
        </p:sp>
      </p:grpSp>
      <p:sp>
        <p:nvSpPr>
          <p:cNvPr id="37" name="Freeform 14"/>
          <p:cNvSpPr>
            <a:spLocks noChangeArrowheads="1"/>
          </p:cNvSpPr>
          <p:nvPr/>
        </p:nvSpPr>
        <p:spPr bwMode="auto">
          <a:xfrm>
            <a:off x="1040912" y="3643887"/>
            <a:ext cx="1896533" cy="63989"/>
          </a:xfrm>
          <a:custGeom>
            <a:avLst/>
            <a:gdLst>
              <a:gd name="T0" fmla="*/ 0 w 5081"/>
              <a:gd name="T1" fmla="*/ 0 h 1"/>
              <a:gd name="T2" fmla="*/ 5080 w 508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081" h="1">
                <a:moveTo>
                  <a:pt x="0" y="0"/>
                </a:moveTo>
                <a:lnTo>
                  <a:pt x="5080" y="0"/>
                </a:lnTo>
              </a:path>
            </a:pathLst>
          </a:custGeom>
          <a:noFill/>
          <a:ln w="219600">
            <a:solidFill>
              <a:srgbClr val="198A8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8" name="Freeform 15"/>
          <p:cNvSpPr>
            <a:spLocks noChangeArrowheads="1"/>
          </p:cNvSpPr>
          <p:nvPr/>
        </p:nvSpPr>
        <p:spPr bwMode="auto">
          <a:xfrm>
            <a:off x="1040912" y="2057400"/>
            <a:ext cx="3318933" cy="1600200"/>
          </a:xfrm>
          <a:custGeom>
            <a:avLst/>
            <a:gdLst>
              <a:gd name="T0" fmla="*/ 8890 w 8891"/>
              <a:gd name="T1" fmla="*/ 0 h 2541"/>
              <a:gd name="T2" fmla="*/ 5080 w 8891"/>
              <a:gd name="T3" fmla="*/ 2540 h 2541"/>
              <a:gd name="T4" fmla="*/ 0 w 8891"/>
              <a:gd name="T5" fmla="*/ 2540 h 2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891" h="2541">
                <a:moveTo>
                  <a:pt x="8890" y="0"/>
                </a:moveTo>
                <a:lnTo>
                  <a:pt x="5080" y="2540"/>
                </a:lnTo>
                <a:lnTo>
                  <a:pt x="0" y="2540"/>
                </a:lnTo>
              </a:path>
            </a:pathLst>
          </a:custGeom>
          <a:noFill/>
          <a:ln w="14616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9" name="Freeform 16"/>
          <p:cNvSpPr>
            <a:spLocks noChangeArrowheads="1"/>
          </p:cNvSpPr>
          <p:nvPr/>
        </p:nvSpPr>
        <p:spPr bwMode="auto">
          <a:xfrm>
            <a:off x="1040912" y="2057400"/>
            <a:ext cx="4741333" cy="3200400"/>
          </a:xfrm>
          <a:custGeom>
            <a:avLst/>
            <a:gdLst>
              <a:gd name="T0" fmla="*/ 12700 w 12701"/>
              <a:gd name="T1" fmla="*/ 5080 h 5081"/>
              <a:gd name="T2" fmla="*/ 8890 w 12701"/>
              <a:gd name="T3" fmla="*/ 0 h 5081"/>
              <a:gd name="T4" fmla="*/ 5080 w 12701"/>
              <a:gd name="T5" fmla="*/ 2540 h 5081"/>
              <a:gd name="T6" fmla="*/ 0 w 12701"/>
              <a:gd name="T7" fmla="*/ 2540 h 5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01" h="5081">
                <a:moveTo>
                  <a:pt x="12700" y="5080"/>
                </a:moveTo>
                <a:lnTo>
                  <a:pt x="8890" y="0"/>
                </a:lnTo>
                <a:lnTo>
                  <a:pt x="5080" y="2540"/>
                </a:lnTo>
                <a:lnTo>
                  <a:pt x="0" y="2540"/>
                </a:lnTo>
              </a:path>
            </a:pathLst>
          </a:custGeom>
          <a:noFill/>
          <a:ln w="7308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0" name="Freeform 17"/>
          <p:cNvSpPr>
            <a:spLocks/>
          </p:cNvSpPr>
          <p:nvPr/>
        </p:nvSpPr>
        <p:spPr bwMode="auto">
          <a:xfrm>
            <a:off x="1040913" y="2057400"/>
            <a:ext cx="6400800" cy="3200400"/>
          </a:xfrm>
          <a:custGeom>
            <a:avLst/>
            <a:gdLst>
              <a:gd name="T0" fmla="*/ 17145 w 17146"/>
              <a:gd name="T1" fmla="*/ 2540 h 5081"/>
              <a:gd name="T2" fmla="*/ 12700 w 17146"/>
              <a:gd name="T3" fmla="*/ 5080 h 5081"/>
              <a:gd name="T4" fmla="*/ 8890 w 17146"/>
              <a:gd name="T5" fmla="*/ 0 h 5081"/>
              <a:gd name="T6" fmla="*/ 5080 w 17146"/>
              <a:gd name="T7" fmla="*/ 2540 h 5081"/>
              <a:gd name="T8" fmla="*/ 0 w 17146"/>
              <a:gd name="T9" fmla="*/ 2539 h 50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146" h="5081">
                <a:moveTo>
                  <a:pt x="17145" y="2540"/>
                </a:moveTo>
                <a:lnTo>
                  <a:pt x="12700" y="5080"/>
                </a:lnTo>
                <a:lnTo>
                  <a:pt x="8890" y="0"/>
                </a:lnTo>
                <a:lnTo>
                  <a:pt x="5080" y="2540"/>
                </a:lnTo>
                <a:lnTo>
                  <a:pt x="0" y="2539"/>
                </a:lnTo>
              </a:path>
            </a:pathLst>
          </a:custGeom>
          <a:noFill/>
          <a:ln w="18360">
            <a:solidFill>
              <a:srgbClr val="008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2419350" y="5513387"/>
            <a:ext cx="4114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sz="2400" dirty="0" err="1"/>
              <a:t>Anonymizing</a:t>
            </a:r>
            <a:r>
              <a:rPr lang="en-US" sz="2400" dirty="0"/>
              <a:t> Relays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9222" y="5745978"/>
            <a:ext cx="32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8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7"/>
    </mc:Choice>
    <mc:Fallback xmlns="">
      <p:transition spd="slow" advTm="1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 animBg="1"/>
      <p:bldP spid="38" grpId="0" animBg="1"/>
      <p:bldP spid="39" grpId="0" animBg="1"/>
      <p:bldP spid="40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Tor to Unordered 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Apply </a:t>
            </a:r>
            <a:r>
              <a:rPr lang="en-US" dirty="0" err="1"/>
              <a:t>uTCP</a:t>
            </a:r>
            <a:r>
              <a:rPr lang="en-US" dirty="0"/>
              <a:t> and </a:t>
            </a:r>
            <a:r>
              <a:rPr lang="en-US" dirty="0" err="1"/>
              <a:t>uTLS</a:t>
            </a:r>
            <a:r>
              <a:rPr lang="en-US" dirty="0"/>
              <a:t> to Tor to make it support unordered delivery – </a:t>
            </a:r>
            <a:r>
              <a:rPr lang="en-US" dirty="0" err="1" smtClean="0"/>
              <a:t>uTor</a:t>
            </a:r>
            <a:endParaRPr lang="en-US" dirty="0"/>
          </a:p>
          <a:p>
            <a:r>
              <a:rPr lang="en-US" dirty="0" smtClean="0"/>
              <a:t>Tor has multiple circuits sharing a single TCP stream</a:t>
            </a:r>
            <a:endParaRPr lang="en-US" dirty="0"/>
          </a:p>
          <a:p>
            <a:pPr lvl="1"/>
            <a:r>
              <a:rPr lang="en-US" dirty="0" smtClean="0"/>
              <a:t>Each circuit passes datagrams or cells</a:t>
            </a:r>
          </a:p>
          <a:p>
            <a:pPr lvl="1"/>
            <a:r>
              <a:rPr lang="en-US" dirty="0" smtClean="0"/>
              <a:t>Each circuit has independent state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0480" r="44891" b="34760"/>
          <a:stretch/>
        </p:blipFill>
        <p:spPr bwMode="auto">
          <a:xfrm>
            <a:off x="6172200" y="2667000"/>
            <a:ext cx="1663700" cy="8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00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635845" y="1143000"/>
            <a:ext cx="2441355" cy="1524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Record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822092" y="1295400"/>
            <a:ext cx="2102707" cy="1191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uTor</a:t>
            </a:r>
            <a:r>
              <a:rPr lang="en-US" dirty="0" smtClean="0"/>
              <a:t> – Cell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cell per record</a:t>
            </a:r>
          </a:p>
          <a:p>
            <a:r>
              <a:rPr lang="en-US" dirty="0" smtClean="0"/>
              <a:t>Each cell specifies its circuit</a:t>
            </a:r>
          </a:p>
          <a:p>
            <a:r>
              <a:rPr lang="en-US" dirty="0" smtClean="0"/>
              <a:t>Can we process cells out of order?</a:t>
            </a:r>
          </a:p>
          <a:p>
            <a:pPr lvl="1"/>
            <a:r>
              <a:rPr lang="en-US" dirty="0" smtClean="0"/>
              <a:t>Assume no, for now</a:t>
            </a:r>
          </a:p>
          <a:p>
            <a:r>
              <a:rPr lang="en-US" dirty="0" smtClean="0"/>
              <a:t>Process cells in order</a:t>
            </a:r>
          </a:p>
          <a:p>
            <a:pPr lvl="1"/>
            <a:r>
              <a:rPr lang="en-US" dirty="0" smtClean="0"/>
              <a:t>Add sequence number to cells</a:t>
            </a:r>
          </a:p>
          <a:p>
            <a:pPr lvl="1"/>
            <a:r>
              <a:rPr lang="en-US" dirty="0" smtClean="0"/>
              <a:t>Header size goes from 5 to 7 bytes</a:t>
            </a:r>
          </a:p>
          <a:p>
            <a:pPr lvl="1"/>
            <a:r>
              <a:rPr lang="en-US" dirty="0" smtClean="0"/>
              <a:t>Payload remains the same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0480" r="44891" b="34760"/>
          <a:stretch/>
        </p:blipFill>
        <p:spPr bwMode="auto">
          <a:xfrm>
            <a:off x="6172200" y="2920023"/>
            <a:ext cx="1663700" cy="8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38630"/>
              </p:ext>
            </p:extLst>
          </p:nvPr>
        </p:nvGraphicFramePr>
        <p:xfrm>
          <a:off x="1981200" y="5410200"/>
          <a:ext cx="4343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88"/>
                <a:gridCol w="1064712"/>
                <a:gridCol w="990600"/>
                <a:gridCol w="1752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Delta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LoC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81418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+95 (0.0001%)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5822093" y="1676400"/>
            <a:ext cx="2102707" cy="8101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73446" y="1295400"/>
            <a:ext cx="105135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Version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822092" y="1295400"/>
            <a:ext cx="105135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CircuitID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5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0" grpId="0" animBg="1"/>
      <p:bldP spid="1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uTCP</a:t>
            </a:r>
            <a:r>
              <a:rPr lang="en-US" dirty="0" smtClean="0"/>
              <a:t> / </a:t>
            </a:r>
            <a:r>
              <a:rPr lang="en-US" dirty="0" err="1" smtClean="0"/>
              <a:t>uTLS</a:t>
            </a:r>
            <a:r>
              <a:rPr lang="en-US" dirty="0" smtClean="0"/>
              <a:t> adoption</a:t>
            </a:r>
          </a:p>
          <a:p>
            <a:pPr lvl="1"/>
            <a:r>
              <a:rPr lang="en-US" dirty="0" smtClean="0"/>
              <a:t>Not found in main stream kernels</a:t>
            </a:r>
          </a:p>
          <a:p>
            <a:pPr lvl="1"/>
            <a:r>
              <a:rPr lang="en-US" dirty="0" smtClean="0"/>
              <a:t>Currently only truly beneficial for ORs</a:t>
            </a:r>
          </a:p>
          <a:p>
            <a:pPr lvl="1"/>
            <a:r>
              <a:rPr lang="en-US" dirty="0" smtClean="0"/>
              <a:t>Virtualization?</a:t>
            </a:r>
          </a:p>
          <a:p>
            <a:r>
              <a:rPr lang="en-US" dirty="0" err="1" smtClean="0"/>
              <a:t>uTor</a:t>
            </a:r>
            <a:r>
              <a:rPr lang="en-US" dirty="0" smtClean="0"/>
              <a:t> adoption</a:t>
            </a:r>
          </a:p>
          <a:p>
            <a:pPr lvl="1"/>
            <a:r>
              <a:rPr lang="en-US" dirty="0" err="1" smtClean="0"/>
              <a:t>uTor</a:t>
            </a:r>
            <a:r>
              <a:rPr lang="en-US" dirty="0" smtClean="0"/>
              <a:t> must negotiate to use 2 byte cell ID</a:t>
            </a:r>
          </a:p>
          <a:p>
            <a:pPr lvl="1"/>
            <a:r>
              <a:rPr lang="en-US" dirty="0" smtClean="0"/>
              <a:t>Compatible with existing Tor deployments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10186"/>
            <a:ext cx="3200400" cy="6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Connector 28"/>
          <p:cNvCxnSpPr/>
          <p:nvPr/>
        </p:nvCxnSpPr>
        <p:spPr>
          <a:xfrm>
            <a:off x="4343400" y="1756494"/>
            <a:ext cx="8382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Evaluation of </a:t>
            </a:r>
            <a:r>
              <a:rPr lang="en-US" dirty="0" err="1" smtClean="0"/>
              <a:t>uTor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Tor configuration</a:t>
            </a:r>
          </a:p>
          <a:p>
            <a:pPr lvl="1"/>
            <a:r>
              <a:rPr lang="en-US" dirty="0" smtClean="0"/>
              <a:t>3 Relays</a:t>
            </a:r>
          </a:p>
          <a:p>
            <a:pPr lvl="1"/>
            <a:r>
              <a:rPr lang="en-US" dirty="0" smtClean="0"/>
              <a:t>3 Directory Authorities</a:t>
            </a:r>
          </a:p>
          <a:p>
            <a:pPr lvl="1"/>
            <a:r>
              <a:rPr lang="en-US" dirty="0" smtClean="0"/>
              <a:t>A single proxy</a:t>
            </a:r>
          </a:p>
          <a:p>
            <a:pPr lvl="1"/>
            <a:r>
              <a:rPr lang="en-US" dirty="0" smtClean="0"/>
              <a:t>OP takes the same path through the 3 relays</a:t>
            </a:r>
          </a:p>
          <a:p>
            <a:pPr lvl="1"/>
            <a:r>
              <a:rPr lang="en-US" dirty="0" smtClean="0"/>
              <a:t>Version </a:t>
            </a:r>
            <a:r>
              <a:rPr lang="en-US" dirty="0"/>
              <a:t>0.2.5.0-alpha-dev (git-7c670895b02ba731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Normally distributed, 50 </a:t>
            </a:r>
            <a:r>
              <a:rPr lang="en-US" dirty="0" err="1" smtClean="0"/>
              <a:t>ms</a:t>
            </a:r>
            <a:r>
              <a:rPr lang="en-US" dirty="0" smtClean="0"/>
              <a:t> latency</a:t>
            </a:r>
          </a:p>
          <a:p>
            <a:r>
              <a:rPr lang="en-US" dirty="0" smtClean="0"/>
              <a:t>0 and 5% loss</a:t>
            </a:r>
          </a:p>
          <a:p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Requests to 40 popular sites on the Internet</a:t>
            </a:r>
          </a:p>
          <a:p>
            <a:pPr lvl="1"/>
            <a:r>
              <a:rPr lang="en-US" dirty="0" smtClean="0"/>
              <a:t>Data sizes 10 KB to 400 KB</a:t>
            </a:r>
          </a:p>
          <a:p>
            <a:pPr marL="411480" lvl="1" indent="0">
              <a:buNone/>
            </a:pPr>
            <a:endParaRPr lang="en-US" dirty="0" smtClean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41019" y="1756494"/>
            <a:ext cx="1678781" cy="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343400" y="1756494"/>
            <a:ext cx="25908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343400" y="1756494"/>
            <a:ext cx="3429000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1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383514"/>
              </p:ext>
            </p:extLst>
          </p:nvPr>
        </p:nvGraphicFramePr>
        <p:xfrm>
          <a:off x="7391400" y="1143000"/>
          <a:ext cx="1200183" cy="98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isio" r:id="rId4" imgW="1582393" imgH="1294332" progId="Visio.Drawing.11">
                  <p:link updateAutomatic="1"/>
                </p:oleObj>
              </mc:Choice>
              <mc:Fallback>
                <p:oleObj name="Visio" r:id="rId4" imgW="1582393" imgH="1294332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91400" y="1143000"/>
                        <a:ext cx="1200183" cy="9810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33" name="Straight Arrow Connector 1032"/>
          <p:cNvCxnSpPr/>
          <p:nvPr/>
        </p:nvCxnSpPr>
        <p:spPr>
          <a:xfrm flipH="1" flipV="1">
            <a:off x="6553200" y="1756494"/>
            <a:ext cx="304800" cy="98670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6477000" y="2662989"/>
            <a:ext cx="1086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Lossy</a:t>
            </a:r>
            <a:r>
              <a:rPr lang="en-US" dirty="0" smtClean="0"/>
              <a:t>-link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733800" y="1325361"/>
            <a:ext cx="868680" cy="924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9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Evaluation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59" y="1219200"/>
            <a:ext cx="7592081" cy="5257800"/>
          </a:xfrm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362200" y="2438400"/>
            <a:ext cx="381000" cy="11430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667000" y="1905000"/>
            <a:ext cx="76200" cy="1676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3505200" y="3581400"/>
            <a:ext cx="533400" cy="1676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038600" y="3581400"/>
            <a:ext cx="457200" cy="1676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8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Tor</a:t>
            </a:r>
          </a:p>
          <a:p>
            <a:r>
              <a:rPr lang="en-US" dirty="0" smtClean="0"/>
              <a:t>Tor / TCP Bottlenecks</a:t>
            </a:r>
          </a:p>
          <a:p>
            <a:r>
              <a:rPr lang="en-US" dirty="0" smtClean="0"/>
              <a:t>Design Space</a:t>
            </a:r>
          </a:p>
          <a:p>
            <a:r>
              <a:rPr lang="en-US" dirty="0" smtClean="0"/>
              <a:t>Tool #1: </a:t>
            </a:r>
            <a:r>
              <a:rPr lang="en-US" dirty="0" err="1" smtClean="0"/>
              <a:t>uTCP</a:t>
            </a:r>
            <a:endParaRPr lang="en-US" dirty="0" smtClean="0"/>
          </a:p>
          <a:p>
            <a:r>
              <a:rPr lang="en-US" dirty="0" smtClean="0"/>
              <a:t>Tool #2: </a:t>
            </a:r>
            <a:r>
              <a:rPr lang="en-US" dirty="0" err="1" smtClean="0"/>
              <a:t>uTLS</a:t>
            </a:r>
            <a:endParaRPr lang="en-US" dirty="0" smtClean="0"/>
          </a:p>
          <a:p>
            <a:r>
              <a:rPr lang="en-US" dirty="0" smtClean="0"/>
              <a:t>Eliminating Head-of-Line Blocking in Tor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5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uTor</a:t>
            </a:r>
            <a:r>
              <a:rPr lang="en-US" dirty="0" smtClean="0"/>
              <a:t> shows promise</a:t>
            </a:r>
          </a:p>
          <a:p>
            <a:pPr lvl="1"/>
            <a:r>
              <a:rPr lang="en-US" dirty="0" smtClean="0"/>
              <a:t>Removes head-of-line blocking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userspace</a:t>
            </a:r>
            <a:r>
              <a:rPr lang="en-US" dirty="0" smtClean="0"/>
              <a:t> networking libraries (DTLS/TCP Tor)</a:t>
            </a:r>
          </a:p>
          <a:p>
            <a:pPr lvl="1"/>
            <a:r>
              <a:rPr lang="en-US" dirty="0" smtClean="0"/>
              <a:t>No need to change Tor to use UDP</a:t>
            </a:r>
          </a:p>
          <a:p>
            <a:r>
              <a:rPr lang="en-US" dirty="0" smtClean="0"/>
              <a:t>We can do more</a:t>
            </a:r>
          </a:p>
          <a:p>
            <a:pPr lvl="1"/>
            <a:r>
              <a:rPr lang="en-US" dirty="0" smtClean="0"/>
              <a:t>Investigate improved congestion control algorithms</a:t>
            </a:r>
          </a:p>
          <a:p>
            <a:pPr lvl="1"/>
            <a:r>
              <a:rPr lang="en-US" dirty="0" smtClean="0"/>
              <a:t>Priority sending – Similar to </a:t>
            </a:r>
            <a:r>
              <a:rPr lang="en-US" dirty="0" err="1" smtClean="0"/>
              <a:t>Torchestra</a:t>
            </a:r>
            <a:endParaRPr lang="en-US" dirty="0" smtClean="0"/>
          </a:p>
          <a:p>
            <a:pPr lvl="1"/>
            <a:r>
              <a:rPr lang="en-US" dirty="0" smtClean="0"/>
              <a:t>Impact of head-of-line blocking on congestion control</a:t>
            </a:r>
          </a:p>
          <a:p>
            <a:r>
              <a:rPr lang="en-US" dirty="0"/>
              <a:t>Out of order circuits interesting but dangerous</a:t>
            </a:r>
          </a:p>
          <a:p>
            <a:pPr lvl="1"/>
            <a:r>
              <a:rPr lang="en-US" dirty="0"/>
              <a:t>Processing a destroy before receiving all packets</a:t>
            </a:r>
          </a:p>
          <a:p>
            <a:pPr lvl="1"/>
            <a:r>
              <a:rPr lang="en-US" dirty="0"/>
              <a:t>Assumed in order nature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482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14300" indent="0" algn="ctr">
              <a:buNone/>
            </a:pPr>
            <a:r>
              <a:rPr lang="en-US" sz="4000" dirty="0" smtClean="0"/>
              <a:t>Thank you for your attention</a:t>
            </a:r>
          </a:p>
          <a:p>
            <a:pPr marL="114300" indent="0" algn="ctr">
              <a:buNone/>
            </a:pPr>
            <a:r>
              <a:rPr lang="en-US" sz="3200" dirty="0">
                <a:hlinkClick r:id="rId2"/>
              </a:rPr>
              <a:t>http://dedis.cs.yale.edu/2009/tng/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196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Challenges with TCP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Overlays multiplex a single TCP link for multiple streams</a:t>
            </a:r>
          </a:p>
          <a:p>
            <a:r>
              <a:rPr lang="en-US" dirty="0" smtClean="0"/>
              <a:t>A missed packet in one stream causes delays in all streams</a:t>
            </a:r>
          </a:p>
          <a:p>
            <a:pPr lvl="1"/>
            <a:r>
              <a:rPr lang="en-US" dirty="0" smtClean="0"/>
              <a:t>Logically the streams are not blocked</a:t>
            </a:r>
          </a:p>
          <a:p>
            <a:pPr lvl="1"/>
            <a:r>
              <a:rPr lang="en-US" dirty="0" smtClean="0"/>
              <a:t>TCP blocks until all packets are received in order</a:t>
            </a:r>
          </a:p>
          <a:p>
            <a:r>
              <a:rPr lang="en-US" dirty="0" smtClean="0"/>
              <a:t>Unable to perform priority sending</a:t>
            </a:r>
          </a:p>
          <a:p>
            <a:pPr lvl="1"/>
            <a:r>
              <a:rPr lang="en-US" dirty="0" smtClean="0"/>
              <a:t>Cannot insert into TCP buffer</a:t>
            </a:r>
          </a:p>
          <a:p>
            <a:r>
              <a:rPr lang="en-US" dirty="0" smtClean="0"/>
              <a:t>Layered congestion control</a:t>
            </a:r>
          </a:p>
          <a:p>
            <a:pPr lvl="1"/>
            <a:r>
              <a:rPr lang="en-US" dirty="0" smtClean="0"/>
              <a:t>TOR runs TCP between end points as well as hop by hop</a:t>
            </a:r>
          </a:p>
          <a:p>
            <a:pPr lvl="1"/>
            <a:r>
              <a:rPr lang="en-US" dirty="0" smtClean="0"/>
              <a:t>Receiving a dropped packet in the hop by hop could result in a burst between the end points causing undesirable ramping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1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vid\Desktop\icon-face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077589"/>
            <a:ext cx="10858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Tor – The Onion </a:t>
            </a:r>
            <a:r>
              <a:rPr lang="en-US" dirty="0" smtClean="0"/>
              <a:t>Router</a:t>
            </a:r>
            <a:endParaRPr lang="en-US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2" y="2920195"/>
            <a:ext cx="693737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3052" y="399460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Bob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137844" y="1488915"/>
            <a:ext cx="1036669" cy="974725"/>
            <a:chOff x="2941606" y="3017838"/>
            <a:chExt cx="1036669" cy="974725"/>
          </a:xfrm>
        </p:grpSpPr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00</a:t>
              </a:r>
              <a:endParaRPr lang="en-US" baseline="-250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137844" y="3019415"/>
            <a:ext cx="1036669" cy="974725"/>
            <a:chOff x="2941606" y="3017838"/>
            <a:chExt cx="1036669" cy="974725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10</a:t>
              </a:r>
              <a:endParaRPr lang="en-US" baseline="-25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7844" y="4625458"/>
            <a:ext cx="1036669" cy="974725"/>
            <a:chOff x="2941606" y="3017838"/>
            <a:chExt cx="1036669" cy="974725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20</a:t>
              </a:r>
              <a:endParaRPr lang="en-US" baseline="-25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15775" y="1488914"/>
            <a:ext cx="1036669" cy="974725"/>
            <a:chOff x="2941606" y="3017838"/>
            <a:chExt cx="1036669" cy="974725"/>
          </a:xfrm>
        </p:grpSpPr>
        <p:pic>
          <p:nvPicPr>
            <p:cNvPr id="19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01</a:t>
              </a:r>
              <a:endParaRPr lang="en-US" baseline="-25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615775" y="3019414"/>
            <a:ext cx="1036669" cy="974725"/>
            <a:chOff x="2941606" y="3017838"/>
            <a:chExt cx="1036669" cy="974725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11</a:t>
              </a:r>
              <a:endParaRPr lang="en-US" baseline="-25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15775" y="4625457"/>
            <a:ext cx="1036669" cy="974725"/>
            <a:chOff x="2941606" y="3017838"/>
            <a:chExt cx="1036669" cy="974725"/>
          </a:xfrm>
        </p:grpSpPr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21</a:t>
              </a:r>
              <a:endParaRPr lang="en-US" baseline="-25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231913" y="1479703"/>
            <a:ext cx="1036669" cy="974725"/>
            <a:chOff x="2941606" y="3017838"/>
            <a:chExt cx="1036669" cy="974725"/>
          </a:xfrm>
        </p:grpSpPr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02</a:t>
              </a:r>
              <a:endParaRPr lang="en-US" baseline="-250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231913" y="3010203"/>
            <a:ext cx="1036669" cy="974725"/>
            <a:chOff x="2941606" y="3017838"/>
            <a:chExt cx="1036669" cy="974725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12</a:t>
              </a:r>
              <a:endParaRPr lang="en-US" baseline="-25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231913" y="4616246"/>
            <a:ext cx="1036669" cy="974725"/>
            <a:chOff x="2941606" y="3017838"/>
            <a:chExt cx="1036669" cy="974725"/>
          </a:xfrm>
        </p:grpSpPr>
        <p:pic>
          <p:nvPicPr>
            <p:cNvPr id="3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3017838"/>
              <a:ext cx="701675" cy="974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941606" y="3052880"/>
              <a:ext cx="9427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Server</a:t>
              </a:r>
              <a:r>
                <a:rPr lang="en-US" baseline="-25000" dirty="0" smtClean="0"/>
                <a:t>22</a:t>
              </a:r>
              <a:endParaRPr lang="en-US" baseline="-25000" dirty="0"/>
            </a:p>
          </p:txBody>
        </p:sp>
      </p:grp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2419350" y="5513387"/>
            <a:ext cx="41148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168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/>
            <a:r>
              <a:rPr lang="en-US" sz="2400" dirty="0" err="1"/>
              <a:t>Anonymizing</a:t>
            </a:r>
            <a:r>
              <a:rPr lang="en-US" sz="2400" dirty="0"/>
              <a:t> Relays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39222" y="5745978"/>
            <a:ext cx="3272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47" name="Group 46"/>
          <p:cNvGrpSpPr/>
          <p:nvPr/>
        </p:nvGrpSpPr>
        <p:grpSpPr>
          <a:xfrm>
            <a:off x="693329" y="1371600"/>
            <a:ext cx="788987" cy="1422400"/>
            <a:chOff x="457200" y="4724400"/>
            <a:chExt cx="788987" cy="1422400"/>
          </a:xfrm>
        </p:grpSpPr>
        <p:pic>
          <p:nvPicPr>
            <p:cNvPr id="48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4724400"/>
              <a:ext cx="788987" cy="1147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48"/>
            <p:cNvSpPr txBox="1"/>
            <p:nvPr/>
          </p:nvSpPr>
          <p:spPr>
            <a:xfrm>
              <a:off x="546893" y="5777468"/>
              <a:ext cx="6367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Alice</a:t>
              </a:r>
              <a:endParaRPr lang="en-US" baseline="-250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83022" y="4494512"/>
            <a:ext cx="767700" cy="1436132"/>
            <a:chOff x="2209800" y="1240510"/>
            <a:chExt cx="767700" cy="1436132"/>
          </a:xfrm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1240510"/>
              <a:ext cx="767700" cy="1130542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271743" y="2307310"/>
              <a:ext cx="669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Carol</a:t>
              </a:r>
              <a:endParaRPr lang="en-US" baseline="-25000" dirty="0"/>
            </a:p>
          </p:txBody>
        </p:sp>
      </p:grpSp>
      <p:sp>
        <p:nvSpPr>
          <p:cNvPr id="45" name="Freeform 44"/>
          <p:cNvSpPr/>
          <p:nvPr/>
        </p:nvSpPr>
        <p:spPr>
          <a:xfrm>
            <a:off x="1574800" y="3549650"/>
            <a:ext cx="6083300" cy="1657350"/>
          </a:xfrm>
          <a:custGeom>
            <a:avLst/>
            <a:gdLst>
              <a:gd name="connsiteX0" fmla="*/ 0 w 6083300"/>
              <a:gd name="connsiteY0" fmla="*/ 0 h 1657350"/>
              <a:gd name="connsiteX1" fmla="*/ 2711450 w 6083300"/>
              <a:gd name="connsiteY1" fmla="*/ 0 h 1657350"/>
              <a:gd name="connsiteX2" fmla="*/ 4349750 w 6083300"/>
              <a:gd name="connsiteY2" fmla="*/ 1657350 h 1657350"/>
              <a:gd name="connsiteX3" fmla="*/ 6083300 w 6083300"/>
              <a:gd name="connsiteY3" fmla="*/ 8890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3300" h="1657350">
                <a:moveTo>
                  <a:pt x="0" y="0"/>
                </a:moveTo>
                <a:lnTo>
                  <a:pt x="2711450" y="0"/>
                </a:lnTo>
                <a:lnTo>
                  <a:pt x="4349750" y="1657350"/>
                </a:lnTo>
                <a:lnTo>
                  <a:pt x="6083300" y="8890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David\Desktop\youtube-icon-1024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450" y="1440097"/>
            <a:ext cx="1038225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id\Desktop\bt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526" y="4494512"/>
            <a:ext cx="1170074" cy="11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Freeform 59"/>
          <p:cNvSpPr/>
          <p:nvPr/>
        </p:nvSpPr>
        <p:spPr>
          <a:xfrm>
            <a:off x="1574800" y="3549650"/>
            <a:ext cx="6083300" cy="1657350"/>
          </a:xfrm>
          <a:custGeom>
            <a:avLst/>
            <a:gdLst>
              <a:gd name="connsiteX0" fmla="*/ 0 w 6083300"/>
              <a:gd name="connsiteY0" fmla="*/ 0 h 1657350"/>
              <a:gd name="connsiteX1" fmla="*/ 2711450 w 6083300"/>
              <a:gd name="connsiteY1" fmla="*/ 0 h 1657350"/>
              <a:gd name="connsiteX2" fmla="*/ 4349750 w 6083300"/>
              <a:gd name="connsiteY2" fmla="*/ 1657350 h 1657350"/>
              <a:gd name="connsiteX3" fmla="*/ 6083300 w 6083300"/>
              <a:gd name="connsiteY3" fmla="*/ 8890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3300" h="1657350">
                <a:moveTo>
                  <a:pt x="0" y="0"/>
                </a:moveTo>
                <a:lnTo>
                  <a:pt x="2711450" y="0"/>
                </a:lnTo>
                <a:lnTo>
                  <a:pt x="4349750" y="1657350"/>
                </a:lnTo>
                <a:lnTo>
                  <a:pt x="6083300" y="88900"/>
                </a:lnTo>
              </a:path>
            </a:pathLst>
          </a:custGeom>
          <a:ln w="38100">
            <a:solidFill>
              <a:srgbClr val="C6D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574800" y="3549650"/>
            <a:ext cx="6083300" cy="1657350"/>
          </a:xfrm>
          <a:custGeom>
            <a:avLst/>
            <a:gdLst>
              <a:gd name="connsiteX0" fmla="*/ 0 w 6083300"/>
              <a:gd name="connsiteY0" fmla="*/ 0 h 1657350"/>
              <a:gd name="connsiteX1" fmla="*/ 2711450 w 6083300"/>
              <a:gd name="connsiteY1" fmla="*/ 0 h 1657350"/>
              <a:gd name="connsiteX2" fmla="*/ 4349750 w 6083300"/>
              <a:gd name="connsiteY2" fmla="*/ 1657350 h 1657350"/>
              <a:gd name="connsiteX3" fmla="*/ 6083300 w 6083300"/>
              <a:gd name="connsiteY3" fmla="*/ 88900 h 165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83300" h="1657350">
                <a:moveTo>
                  <a:pt x="0" y="0"/>
                </a:moveTo>
                <a:lnTo>
                  <a:pt x="2711450" y="0"/>
                </a:lnTo>
                <a:lnTo>
                  <a:pt x="4349750" y="1657350"/>
                </a:lnTo>
                <a:lnTo>
                  <a:pt x="6083300" y="88900"/>
                </a:ln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504950" y="1840771"/>
            <a:ext cx="6172200" cy="1600200"/>
          </a:xfrm>
          <a:custGeom>
            <a:avLst/>
            <a:gdLst>
              <a:gd name="connsiteX0" fmla="*/ 0 w 6172200"/>
              <a:gd name="connsiteY0" fmla="*/ 0 h 1600200"/>
              <a:gd name="connsiteX1" fmla="*/ 1238250 w 6172200"/>
              <a:gd name="connsiteY1" fmla="*/ 1600200 h 1600200"/>
              <a:gd name="connsiteX2" fmla="*/ 2749550 w 6172200"/>
              <a:gd name="connsiteY2" fmla="*/ 1600200 h 1600200"/>
              <a:gd name="connsiteX3" fmla="*/ 4343400 w 6172200"/>
              <a:gd name="connsiteY3" fmla="*/ 133350 h 1600200"/>
              <a:gd name="connsiteX4" fmla="*/ 6172200 w 6172200"/>
              <a:gd name="connsiteY4" fmla="*/ 13335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0" h="1600200">
                <a:moveTo>
                  <a:pt x="0" y="0"/>
                </a:moveTo>
                <a:lnTo>
                  <a:pt x="1238250" y="1600200"/>
                </a:lnTo>
                <a:lnTo>
                  <a:pt x="2749550" y="1600200"/>
                </a:lnTo>
                <a:lnTo>
                  <a:pt x="4343400" y="133350"/>
                </a:lnTo>
                <a:lnTo>
                  <a:pt x="6172200" y="133350"/>
                </a:lnTo>
              </a:path>
            </a:pathLst>
          </a:cu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35"/>
          <p:cNvSpPr/>
          <p:nvPr/>
        </p:nvSpPr>
        <p:spPr>
          <a:xfrm>
            <a:off x="1651000" y="3638550"/>
            <a:ext cx="6026150" cy="1562100"/>
          </a:xfrm>
          <a:custGeom>
            <a:avLst/>
            <a:gdLst>
              <a:gd name="connsiteX0" fmla="*/ 0 w 6026150"/>
              <a:gd name="connsiteY0" fmla="*/ 1504950 h 1562100"/>
              <a:gd name="connsiteX1" fmla="*/ 1104900 w 6026150"/>
              <a:gd name="connsiteY1" fmla="*/ 0 h 1562100"/>
              <a:gd name="connsiteX2" fmla="*/ 2609850 w 6026150"/>
              <a:gd name="connsiteY2" fmla="*/ 0 h 1562100"/>
              <a:gd name="connsiteX3" fmla="*/ 4248150 w 6026150"/>
              <a:gd name="connsiteY3" fmla="*/ 0 h 1562100"/>
              <a:gd name="connsiteX4" fmla="*/ 6026150 w 6026150"/>
              <a:gd name="connsiteY4" fmla="*/ 1562100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26150" h="1562100">
                <a:moveTo>
                  <a:pt x="0" y="1504950"/>
                </a:moveTo>
                <a:lnTo>
                  <a:pt x="1104900" y="0"/>
                </a:lnTo>
                <a:lnTo>
                  <a:pt x="2609850" y="0"/>
                </a:lnTo>
                <a:lnTo>
                  <a:pt x="4248150" y="0"/>
                </a:lnTo>
                <a:lnTo>
                  <a:pt x="6026150" y="1562100"/>
                </a:lnTo>
              </a:path>
            </a:pathLst>
          </a:custGeo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1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"/>
    </mc:Choice>
    <mc:Fallback xmlns="">
      <p:transition spd="slow" advTm="1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0" grpId="0" animBg="1"/>
      <p:bldP spid="60" grpId="1" animBg="1"/>
      <p:bldP spid="61" grpId="0" animBg="1"/>
      <p:bldP spid="8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286000" y="3048000"/>
            <a:ext cx="914400" cy="153352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n-US" dirty="0" smtClean="0"/>
              <a:t>TCP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362200" y="3057526"/>
            <a:ext cx="8382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n-US" dirty="0" smtClean="0"/>
              <a:t>TLS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3657600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96200" cy="5257800"/>
          </a:xfrm>
        </p:spPr>
        <p:txBody>
          <a:bodyPr/>
          <a:lstStyle/>
          <a:p>
            <a:r>
              <a:rPr lang="en-US" dirty="0"/>
              <a:t>Traffic between two relays streams across 1 TCP </a:t>
            </a:r>
            <a:r>
              <a:rPr lang="en-US" dirty="0" smtClean="0"/>
              <a:t>Conn</a:t>
            </a:r>
          </a:p>
        </p:txBody>
      </p:sp>
      <p:sp>
        <p:nvSpPr>
          <p:cNvPr id="4" name="Rectangle 3"/>
          <p:cNvSpPr/>
          <p:nvPr/>
        </p:nvSpPr>
        <p:spPr>
          <a:xfrm>
            <a:off x="4038600" y="3657600"/>
            <a:ext cx="6858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0" y="3657600"/>
            <a:ext cx="6858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6019800" y="2349988"/>
            <a:ext cx="1524000" cy="13076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0480" r="44891" b="34760"/>
          <a:stretch/>
        </p:blipFill>
        <p:spPr bwMode="auto">
          <a:xfrm>
            <a:off x="6248400" y="1905000"/>
            <a:ext cx="1663700" cy="8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38600" y="3657600"/>
            <a:ext cx="1981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038600" y="2349988"/>
            <a:ext cx="2971800" cy="13076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438400" y="3057526"/>
            <a:ext cx="762000" cy="762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en-US" dirty="0" smtClean="0"/>
              <a:t>Tor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2514600" y="3057526"/>
            <a:ext cx="6858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24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6" grpId="0" animBg="1"/>
      <p:bldP spid="4" grpId="0" animBg="1"/>
      <p:bldP spid="5" grpId="0" animBg="1"/>
      <p:bldP spid="17" grpId="0" animBg="1"/>
      <p:bldP spid="24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8600" y="2706469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96200" cy="5257800"/>
          </a:xfrm>
        </p:spPr>
        <p:txBody>
          <a:bodyPr/>
          <a:lstStyle/>
          <a:p>
            <a:r>
              <a:rPr lang="en-US" dirty="0"/>
              <a:t>Traffic between two relays streams across 1 TCP </a:t>
            </a:r>
            <a:r>
              <a:rPr lang="en-US" dirty="0" smtClean="0"/>
              <a:t>Conn</a:t>
            </a:r>
          </a:p>
          <a:p>
            <a:r>
              <a:rPr lang="en-US" dirty="0" smtClean="0"/>
              <a:t>Cross circuit Head-of-line blocking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352800" y="2706469"/>
            <a:ext cx="6858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48200" y="2706469"/>
            <a:ext cx="6858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657600" y="2706469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52800" y="2515969"/>
            <a:ext cx="0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86000" y="2896969"/>
            <a:ext cx="1066800" cy="4572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95400" y="2435304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Incoming queue head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3657600" y="3086100"/>
            <a:ext cx="685800" cy="10287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741420" y="40018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Missing Segment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038600" y="3124200"/>
            <a:ext cx="1981200" cy="123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334000" y="3124200"/>
            <a:ext cx="685800" cy="123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43600" y="41529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Inaccessible data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0480" r="44891" b="34760"/>
          <a:stretch/>
        </p:blipFill>
        <p:spPr bwMode="auto">
          <a:xfrm>
            <a:off x="6248400" y="1905000"/>
            <a:ext cx="1663700" cy="8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352800" y="2706469"/>
            <a:ext cx="1981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1183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  <p:bldP spid="14" grpId="0" animBg="1"/>
      <p:bldP spid="21" grpId="0"/>
      <p:bldP spid="26" grpId="0"/>
      <p:bldP spid="32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772400" cy="5257800"/>
          </a:xfrm>
        </p:spPr>
        <p:txBody>
          <a:bodyPr/>
          <a:lstStyle/>
          <a:p>
            <a:r>
              <a:rPr lang="en-US" dirty="0" smtClean="0"/>
              <a:t>Traffic between two relays streams across 1 TCP Conn</a:t>
            </a:r>
          </a:p>
          <a:p>
            <a:r>
              <a:rPr lang="en-US" dirty="0"/>
              <a:t>Cross circuit Head-of-line </a:t>
            </a:r>
            <a:r>
              <a:rPr lang="en-US" dirty="0" smtClean="0"/>
              <a:t>blocking</a:t>
            </a:r>
          </a:p>
          <a:p>
            <a:r>
              <a:rPr lang="en-US" dirty="0" smtClean="0"/>
              <a:t>TCP Buffers can create delays</a:t>
            </a:r>
          </a:p>
          <a:p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838200" y="4343400"/>
            <a:ext cx="6858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33600" y="4343400"/>
            <a:ext cx="68580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0" y="4343400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34640" y="4343400"/>
            <a:ext cx="1981200" cy="381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Carol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800600" y="4343400"/>
            <a:ext cx="1356360" cy="381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352800" y="2938165"/>
            <a:ext cx="609600" cy="381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Bob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838200" y="4343400"/>
            <a:ext cx="65532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7200" y="266700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Outgoing</a:t>
            </a:r>
          </a:p>
          <a:p>
            <a:pPr algn="ctr"/>
            <a:r>
              <a:rPr lang="en-US" dirty="0" smtClean="0"/>
              <a:t>queue head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38200" y="3593758"/>
            <a:ext cx="76200" cy="74964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3505200" y="3319165"/>
            <a:ext cx="190500" cy="10242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02516" y="3472710"/>
            <a:ext cx="4074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x</a:t>
            </a:r>
            <a:endParaRPr lang="en-US" sz="4000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>
            <a:stCxn id="13" idx="2"/>
          </p:cNvCxnSpPr>
          <p:nvPr/>
        </p:nvCxnSpPr>
        <p:spPr>
          <a:xfrm>
            <a:off x="3657600" y="3319165"/>
            <a:ext cx="2499360" cy="102423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30480" r="44891" b="34760"/>
          <a:stretch/>
        </p:blipFill>
        <p:spPr bwMode="auto">
          <a:xfrm>
            <a:off x="6248400" y="1905000"/>
            <a:ext cx="1663700" cy="88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31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69 L 0.30833 0.1993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60" grpId="0" animBg="1"/>
      <p:bldP spid="17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Tor</a:t>
            </a:r>
          </a:p>
          <a:p>
            <a:r>
              <a:rPr lang="en-US" dirty="0" smtClean="0"/>
              <a:t>Tor / TCP Bottlenecks</a:t>
            </a:r>
          </a:p>
          <a:p>
            <a:r>
              <a:rPr lang="en-US" dirty="0" smtClean="0"/>
              <a:t>Design Space</a:t>
            </a:r>
          </a:p>
          <a:p>
            <a:r>
              <a:rPr lang="en-US" dirty="0" smtClean="0"/>
              <a:t>Tool #1: </a:t>
            </a:r>
            <a:r>
              <a:rPr lang="en-US" dirty="0" err="1" smtClean="0"/>
              <a:t>uTCP</a:t>
            </a:r>
            <a:endParaRPr lang="en-US" dirty="0" smtClean="0"/>
          </a:p>
          <a:p>
            <a:r>
              <a:rPr lang="en-US" dirty="0" smtClean="0"/>
              <a:t>Tool #2: </a:t>
            </a:r>
            <a:r>
              <a:rPr lang="en-US" dirty="0" err="1" smtClean="0"/>
              <a:t>uTLS</a:t>
            </a:r>
            <a:endParaRPr lang="en-US" dirty="0" smtClean="0"/>
          </a:p>
          <a:p>
            <a:r>
              <a:rPr lang="en-US" dirty="0" smtClean="0"/>
              <a:t>Eliminating Head-of-Line Blocking in Tor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Improve Tor </a:t>
            </a:r>
            <a:r>
              <a:rPr lang="en-US" dirty="0" err="1" smtClean="0"/>
              <a:t>QoS</a:t>
            </a:r>
            <a:r>
              <a:rPr lang="en-US" dirty="0" smtClean="0"/>
              <a:t> for low latency, low bandwidth</a:t>
            </a:r>
          </a:p>
          <a:p>
            <a:pPr lvl="1"/>
            <a:r>
              <a:rPr lang="en-US" dirty="0" smtClean="0"/>
              <a:t>Eliminate head-of-line blocking</a:t>
            </a:r>
          </a:p>
          <a:p>
            <a:pPr lvl="1"/>
            <a:r>
              <a:rPr lang="en-US" dirty="0" smtClean="0"/>
              <a:t>Improve latency for low latency, low bandwidth Apps</a:t>
            </a:r>
          </a:p>
          <a:p>
            <a:r>
              <a:rPr lang="en-US" dirty="0" smtClean="0"/>
              <a:t>Use existing transport (TCP/TLS)</a:t>
            </a:r>
          </a:p>
          <a:p>
            <a:r>
              <a:rPr lang="en-US" dirty="0" smtClean="0"/>
              <a:t>Minimal modifications to Tor</a:t>
            </a:r>
          </a:p>
          <a:p>
            <a:r>
              <a:rPr lang="en-US" dirty="0" smtClean="0"/>
              <a:t>Interoperability with existing Tor deployments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 transports</a:t>
            </a:r>
          </a:p>
          <a:p>
            <a:pPr lvl="1"/>
            <a:r>
              <a:rPr lang="en-US" dirty="0" smtClean="0"/>
              <a:t>DTLS/TCP over UDP, PCTCP, UDP</a:t>
            </a:r>
          </a:p>
          <a:p>
            <a:pPr lvl="1"/>
            <a:r>
              <a:rPr lang="en-US" dirty="0" smtClean="0"/>
              <a:t>Tradeoff between user-space networking stack or add reliability layer</a:t>
            </a:r>
          </a:p>
          <a:p>
            <a:pPr lvl="1"/>
            <a:r>
              <a:rPr lang="en-US" dirty="0" err="1" smtClean="0"/>
              <a:t>IPSec</a:t>
            </a:r>
            <a:r>
              <a:rPr lang="en-US" dirty="0" smtClean="0"/>
              <a:t> not universally configurable</a:t>
            </a:r>
          </a:p>
          <a:p>
            <a:r>
              <a:rPr lang="en-US" dirty="0" smtClean="0"/>
              <a:t>One connection per-circuit</a:t>
            </a:r>
          </a:p>
          <a:p>
            <a:pPr lvl="1"/>
            <a:r>
              <a:rPr lang="en-US" dirty="0" smtClean="0"/>
              <a:t>OS limitations</a:t>
            </a:r>
          </a:p>
          <a:p>
            <a:pPr lvl="1"/>
            <a:r>
              <a:rPr lang="en-US" dirty="0" smtClean="0"/>
              <a:t>Potential performance hit</a:t>
            </a:r>
          </a:p>
          <a:p>
            <a:pPr lvl="1"/>
            <a:r>
              <a:rPr lang="en-US" dirty="0" smtClean="0"/>
              <a:t>No shared congestion state</a:t>
            </a:r>
          </a:p>
          <a:p>
            <a:r>
              <a:rPr lang="en-US" dirty="0" smtClean="0"/>
              <a:t>One connection per-priority</a:t>
            </a:r>
          </a:p>
          <a:p>
            <a:pPr lvl="1"/>
            <a:r>
              <a:rPr lang="en-US" dirty="0" err="1" smtClean="0"/>
              <a:t>Torchestra</a:t>
            </a:r>
            <a:endParaRPr lang="en-US" dirty="0" smtClean="0"/>
          </a:p>
          <a:p>
            <a:pPr lvl="1"/>
            <a:r>
              <a:rPr lang="en-US" dirty="0" smtClean="0"/>
              <a:t>May leak information about the flows</a:t>
            </a:r>
          </a:p>
          <a:p>
            <a:pPr lvl="1"/>
            <a:r>
              <a:rPr lang="en-US" dirty="0" smtClean="0"/>
              <a:t>Doubles active sockets, no shared congestion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7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l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yale</Template>
  <TotalTime>2101</TotalTime>
  <Words>961</Words>
  <Application>Microsoft Office PowerPoint</Application>
  <PresentationFormat>On-screen Show (4:3)</PresentationFormat>
  <Paragraphs>281</Paragraphs>
  <Slides>28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yale</vt:lpstr>
      <vt:lpstr>I:\home\davidiw\docs\images\vpn\cloud.vsd\Drawing\~Page-1\Revision cloud.35</vt:lpstr>
      <vt:lpstr>Reducing Latency in Tor Circuits with Unordered Delivery</vt:lpstr>
      <vt:lpstr>Tor – The Onion Router</vt:lpstr>
      <vt:lpstr>Tor – The Onion Router</vt:lpstr>
      <vt:lpstr>Performance Problems</vt:lpstr>
      <vt:lpstr>Performance Problems</vt:lpstr>
      <vt:lpstr>Performance Problems</vt:lpstr>
      <vt:lpstr>Outline</vt:lpstr>
      <vt:lpstr>Our Goals</vt:lpstr>
      <vt:lpstr>Design Space</vt:lpstr>
      <vt:lpstr>Outline</vt:lpstr>
      <vt:lpstr>Unordered TCP (uTCP)</vt:lpstr>
      <vt:lpstr>uTCP Out-of-Order Reads</vt:lpstr>
      <vt:lpstr>uTCP Priority Sending</vt:lpstr>
      <vt:lpstr>uTCP Disable Congestion Control</vt:lpstr>
      <vt:lpstr>uTCP</vt:lpstr>
      <vt:lpstr>Outline</vt:lpstr>
      <vt:lpstr>Processing TLS</vt:lpstr>
      <vt:lpstr>uTLS</vt:lpstr>
      <vt:lpstr>Outline</vt:lpstr>
      <vt:lpstr>From Tor to Unordered Tor</vt:lpstr>
      <vt:lpstr>uTor – Cell Processing</vt:lpstr>
      <vt:lpstr>Deployment Challenges</vt:lpstr>
      <vt:lpstr>Preliminary Evaluation of uTor</vt:lpstr>
      <vt:lpstr>Preliminary Evaluation</vt:lpstr>
      <vt:lpstr>Outline</vt:lpstr>
      <vt:lpstr>Future Work</vt:lpstr>
      <vt:lpstr>PowerPoint Presentation</vt:lpstr>
      <vt:lpstr>The Challenges with TCP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Reducing Latency in Tor Circuits with Unordered Delivery</dc:title>
  <dc:creator>David</dc:creator>
  <cp:lastModifiedBy>David</cp:lastModifiedBy>
  <cp:revision>86</cp:revision>
  <dcterms:created xsi:type="dcterms:W3CDTF">2013-08-06T10:03:43Z</dcterms:created>
  <dcterms:modified xsi:type="dcterms:W3CDTF">2013-08-13T19:36:16Z</dcterms:modified>
</cp:coreProperties>
</file>