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0" r:id="rId1"/>
  </p:sldMasterIdLst>
  <p:notesMasterIdLst>
    <p:notesMasterId r:id="rId16"/>
  </p:notesMasterIdLst>
  <p:handoutMasterIdLst>
    <p:handoutMasterId r:id="rId17"/>
  </p:handoutMasterIdLst>
  <p:sldIdLst>
    <p:sldId id="256" r:id="rId2"/>
    <p:sldId id="257" r:id="rId3"/>
    <p:sldId id="275" r:id="rId4"/>
    <p:sldId id="258" r:id="rId5"/>
    <p:sldId id="259" r:id="rId6"/>
    <p:sldId id="260" r:id="rId7"/>
    <p:sldId id="271" r:id="rId8"/>
    <p:sldId id="266" r:id="rId9"/>
    <p:sldId id="268" r:id="rId10"/>
    <p:sldId id="262" r:id="rId11"/>
    <p:sldId id="276" r:id="rId12"/>
    <p:sldId id="277" r:id="rId13"/>
    <p:sldId id="264" r:id="rId14"/>
    <p:sldId id="270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9CCA2444-856C-F244-9662-9097DEB7EA09}">
          <p14:sldIdLst>
            <p14:sldId id="256"/>
            <p14:sldId id="257"/>
            <p14:sldId id="275"/>
            <p14:sldId id="258"/>
            <p14:sldId id="259"/>
            <p14:sldId id="260"/>
            <p14:sldId id="271"/>
            <p14:sldId id="266"/>
            <p14:sldId id="268"/>
            <p14:sldId id="262"/>
            <p14:sldId id="276"/>
            <p14:sldId id="277"/>
            <p14:sldId id="264"/>
            <p14:sldId id="270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7744" autoAdjust="0"/>
  </p:normalViewPr>
  <p:slideViewPr>
    <p:cSldViewPr snapToGrid="0" snapToObjects="1">
      <p:cViewPr varScale="1">
        <p:scale>
          <a:sx n="90" d="100"/>
          <a:sy n="90" d="100"/>
        </p:scale>
        <p:origin x="-20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D0C69B-1318-4E4D-9244-D664137E2724}" type="datetimeFigureOut">
              <a:rPr lang="en-US" smtClean="0"/>
              <a:t>5/21/13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B40CF-3F52-D94E-973A-CC6527515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25644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4A9E0-FF77-154E-BA2D-155E853FCB33}" type="datetimeFigureOut">
              <a:rPr lang="en-US" smtClean="0"/>
              <a:t>5/21/13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12D0C0-A5C5-234E-82D5-99F7F6DAEA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54559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2D0C0-A5C5-234E-82D5-99F7F6DAEA6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8598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2D0C0-A5C5-234E-82D5-99F7F6DAEA6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5079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12D0C0-A5C5-234E-82D5-99F7F6DAEA6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88318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05968A-68B8-324C-99CF-8FE18A7543C6}" type="datetime1">
              <a:rPr lang="en-US" smtClean="0"/>
              <a:t>5/21/13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NDSS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A9789-D739-C847-8BE4-CD256986C3BA}" type="datetime1">
              <a:rPr lang="en-US" smtClean="0"/>
              <a:t>5/21/13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NDSS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8A359-BDC0-E44D-80EA-7E728A73DAC7}" type="datetime1">
              <a:rPr lang="en-US" smtClean="0"/>
              <a:t>5/21/13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NDSS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C3CC31-977B-AA49-92B4-082573804AFC}" type="datetime1">
              <a:rPr lang="en-US" smtClean="0"/>
              <a:t>5/21/13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NDSS 2013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ACC48A-F4C1-6742-8616-1DE307CAE8A8}" type="datetime1">
              <a:rPr lang="en-US" smtClean="0"/>
              <a:t>5/21/13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NDSS 2013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72C53C-8EBC-734E-BED7-0105B93A65BF}" type="datetime1">
              <a:rPr lang="en-US" smtClean="0"/>
              <a:t>5/21/13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NDSS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9183F5-EA27-4847-89E2-A47ED555F9D7}" type="datetime1">
              <a:rPr lang="en-US" smtClean="0"/>
              <a:t>5/21/13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NDSS 2013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B2E020-26EC-0D4F-AF4A-4245527EB719}" type="datetime1">
              <a:rPr lang="en-US" smtClean="0"/>
              <a:t>5/21/13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NDSS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9D5EA-E2C9-4446-9557-34ABE7B91700}" type="datetime1">
              <a:rPr lang="en-US" smtClean="0"/>
              <a:t>5/21/13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NDSS 2013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412301-F60B-C247-B843-138CA3E0D553}" type="datetime1">
              <a:rPr lang="en-US" smtClean="0"/>
              <a:t>5/21/13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NDSS 2013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D1C98-9ACC-E54E-9E42-37C98AE673A2}" type="datetime1">
              <a:rPr lang="en-US" smtClean="0"/>
              <a:t>5/21/13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NDSS 2013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E2D2B3B-882E-40F3-A32F-6DD51691504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NDSS 2013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99557C94-34AD-A14A-8681-942CF0E2006B}" type="datetime1">
              <a:rPr lang="en-US" smtClean="0"/>
              <a:t>5/21/13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51" r:id="rId1"/>
    <p:sldLayoutId id="2147483952" r:id="rId2"/>
    <p:sldLayoutId id="2147483953" r:id="rId3"/>
    <p:sldLayoutId id="2147483954" r:id="rId4"/>
    <p:sldLayoutId id="2147483955" r:id="rId5"/>
    <p:sldLayoutId id="2147483956" r:id="rId6"/>
    <p:sldLayoutId id="2147483957" r:id="rId7"/>
    <p:sldLayoutId id="2147483958" r:id="rId8"/>
    <p:sldLayoutId id="2147483959" r:id="rId9"/>
    <p:sldLayoutId id="2147483960" r:id="rId10"/>
    <p:sldLayoutId id="2147483961" r:id="rId11"/>
  </p:sldLayoutIdLst>
  <p:hf hd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4.JPG"/><Relationship Id="rId7" Type="http://schemas.openxmlformats.org/officeDocument/2006/relationships/image" Target="../media/image20.jpeg"/><Relationship Id="rId8" Type="http://schemas.openxmlformats.org/officeDocument/2006/relationships/image" Target="../media/image21.jpeg"/><Relationship Id="rId9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jpg"/><Relationship Id="rId7" Type="http://schemas.openxmlformats.org/officeDocument/2006/relationships/image" Target="../media/image6.jpg"/><Relationship Id="rId8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4" Type="http://schemas.openxmlformats.org/officeDocument/2006/relationships/image" Target="../media/image11.PNG"/><Relationship Id="rId5" Type="http://schemas.openxmlformats.org/officeDocument/2006/relationships/image" Target="../media/image12.png"/><Relationship Id="rId6" Type="http://schemas.openxmlformats.org/officeDocument/2006/relationships/image" Target="../media/image13.jpeg"/><Relationship Id="rId7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emf"/><Relationship Id="rId3" Type="http://schemas.openxmlformats.org/officeDocument/2006/relationships/image" Target="../media/image16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891403"/>
            <a:ext cx="7543800" cy="2539887"/>
          </a:xfrm>
        </p:spPr>
        <p:txBody>
          <a:bodyPr>
            <a:noAutofit/>
          </a:bodyPr>
          <a:lstStyle/>
          <a:p>
            <a:pPr algn="ctr"/>
            <a:r>
              <a:rPr lang="en-US" sz="3600" dirty="0"/>
              <a:t>I </a:t>
            </a:r>
            <a:r>
              <a:rPr lang="en-US" sz="3600" dirty="0" smtClean="0"/>
              <a:t>Want My Voice </a:t>
            </a:r>
            <a:r>
              <a:rPr lang="en-US" sz="3600" dirty="0"/>
              <a:t>to </a:t>
            </a:r>
            <a:r>
              <a:rPr lang="en-US" sz="3600" dirty="0" smtClean="0"/>
              <a:t>Be Heard: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3600" dirty="0" smtClean="0"/>
              <a:t>IP </a:t>
            </a:r>
            <a:r>
              <a:rPr lang="en-US" sz="3600" dirty="0"/>
              <a:t>over Voice-over-IP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for Unobservable Censorship Circumvention 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931940"/>
            <a:ext cx="6461760" cy="1706860"/>
          </a:xfrm>
        </p:spPr>
        <p:txBody>
          <a:bodyPr>
            <a:normAutofit/>
          </a:bodyPr>
          <a:lstStyle/>
          <a:p>
            <a:r>
              <a:rPr lang="en-US" b="1" dirty="0" smtClean="0"/>
              <a:t>Amir </a:t>
            </a:r>
            <a:r>
              <a:rPr lang="en-US" b="1" dirty="0" err="1" smtClean="0"/>
              <a:t>Houmansadr</a:t>
            </a:r>
            <a:r>
              <a:rPr lang="en-US" dirty="0" smtClean="0"/>
              <a:t> (</a:t>
            </a:r>
            <a:r>
              <a:rPr lang="en-US" i="1" dirty="0" smtClean="0"/>
              <a:t>The University of Texas at Austin</a:t>
            </a:r>
            <a:r>
              <a:rPr lang="en-US" dirty="0" smtClean="0"/>
              <a:t>)</a:t>
            </a:r>
          </a:p>
          <a:p>
            <a:r>
              <a:rPr lang="en-US" dirty="0" smtClean="0"/>
              <a:t>Thomas </a:t>
            </a:r>
            <a:r>
              <a:rPr lang="en-US" dirty="0" err="1" smtClean="0"/>
              <a:t>Riedl</a:t>
            </a:r>
            <a:r>
              <a:rPr lang="en-US" dirty="0" smtClean="0"/>
              <a:t> (</a:t>
            </a:r>
            <a:r>
              <a:rPr lang="en-US" i="1" dirty="0" smtClean="0"/>
              <a:t>University of Illinois at Urbana-Champaign</a:t>
            </a:r>
            <a:r>
              <a:rPr lang="en-US" dirty="0" smtClean="0"/>
              <a:t>)</a:t>
            </a:r>
          </a:p>
          <a:p>
            <a:r>
              <a:rPr lang="en-US" dirty="0" smtClean="0"/>
              <a:t>Nikita </a:t>
            </a:r>
            <a:r>
              <a:rPr lang="en-US" dirty="0" err="1" smtClean="0"/>
              <a:t>Borisov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i="1" dirty="0"/>
              <a:t>University of Illinois at Urbana-Champaign</a:t>
            </a:r>
            <a:r>
              <a:rPr lang="en-US" dirty="0" smtClean="0"/>
              <a:t>)</a:t>
            </a:r>
          </a:p>
          <a:p>
            <a:r>
              <a:rPr lang="en-US" dirty="0" smtClean="0"/>
              <a:t>Andrew Singer </a:t>
            </a:r>
            <a:r>
              <a:rPr lang="en-US" dirty="0"/>
              <a:t>(</a:t>
            </a:r>
            <a:r>
              <a:rPr lang="en-US" i="1" dirty="0"/>
              <a:t>University of Illinois at Urbana-Champaign</a:t>
            </a:r>
            <a:r>
              <a:rPr lang="en-US" dirty="0"/>
              <a:t>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31859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Evaluations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rcRect t="-30818" b="-30818"/>
          <a:stretch>
            <a:fillRect/>
          </a:stretch>
        </p:blipFill>
        <p:spPr>
          <a:xfrm>
            <a:off x="457200" y="1587242"/>
            <a:ext cx="7620000" cy="4800600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NDSS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7681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FreeWave’s</a:t>
            </a:r>
            <a:r>
              <a:rPr lang="en-US" dirty="0" smtClean="0"/>
              <a:t> </a:t>
            </a:r>
            <a:r>
              <a:rPr lang="en-US" dirty="0" err="1" smtClean="0"/>
              <a:t>unobservability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Comprehensive </a:t>
            </a:r>
            <a:r>
              <a:rPr lang="en-US" dirty="0" err="1" smtClean="0"/>
              <a:t>unobservability</a:t>
            </a:r>
            <a:r>
              <a:rPr lang="en-US" dirty="0" smtClean="0"/>
              <a:t> at the protocol level</a:t>
            </a:r>
            <a:endParaRPr lang="en-US" dirty="0"/>
          </a:p>
          <a:p>
            <a:pPr marL="114300" indent="0">
              <a:buNone/>
            </a:pPr>
            <a:endParaRPr lang="en-US" dirty="0" smtClean="0"/>
          </a:p>
          <a:p>
            <a:pPr marL="114300" indent="0">
              <a:buNone/>
            </a:pPr>
            <a:endParaRPr lang="en-US" dirty="0" smtClean="0"/>
          </a:p>
          <a:p>
            <a:r>
              <a:rPr lang="en-US" dirty="0" smtClean="0"/>
              <a:t>Traffic analysis (packet rates and sizes)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Fixed rate codecs (e.g., G.7 series)</a:t>
            </a:r>
          </a:p>
          <a:p>
            <a:pPr lvl="1"/>
            <a:r>
              <a:rPr lang="en-US" dirty="0" smtClean="0"/>
              <a:t>Not an issue </a:t>
            </a:r>
            <a:r>
              <a:rPr lang="en-US" dirty="0" smtClean="0">
                <a:solidFill>
                  <a:srgbClr val="FF6600"/>
                </a:solidFill>
                <a:sym typeface="Wingdings"/>
              </a:rPr>
              <a:t>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Variable bit-rates (e.g., Skype’s SILK)</a:t>
            </a:r>
          </a:p>
          <a:p>
            <a:pPr lvl="1"/>
            <a:r>
              <a:rPr lang="en-US" dirty="0" smtClean="0"/>
              <a:t>Simple analysis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 smtClean="0"/>
              <a:t>Superimpose with recoded conversation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NDSS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0844" y="4753560"/>
            <a:ext cx="4725944" cy="1083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719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nsor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6" t="-19" r="599" b="6155"/>
          <a:stretch/>
        </p:blipFill>
        <p:spPr>
          <a:xfrm>
            <a:off x="503300" y="4309263"/>
            <a:ext cx="1296866" cy="1491396"/>
          </a:xfrm>
          <a:prstGeom prst="rect">
            <a:avLst/>
          </a:prstGeom>
        </p:spPr>
      </p:pic>
      <p:pic>
        <p:nvPicPr>
          <p:cNvPr id="3" name="Picture 2" descr="wave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1" t="11744" r="18805" b="40844"/>
          <a:stretch/>
        </p:blipFill>
        <p:spPr>
          <a:xfrm>
            <a:off x="228169" y="2218878"/>
            <a:ext cx="905526" cy="549420"/>
          </a:xfrm>
          <a:prstGeom prst="rect">
            <a:avLst/>
          </a:prstGeom>
        </p:spPr>
      </p:pic>
      <p:sp>
        <p:nvSpPr>
          <p:cNvPr id="17" name="Cloud 16"/>
          <p:cNvSpPr/>
          <p:nvPr/>
        </p:nvSpPr>
        <p:spPr>
          <a:xfrm>
            <a:off x="-35944" y="1611210"/>
            <a:ext cx="3213426" cy="2817628"/>
          </a:xfrm>
          <a:prstGeom prst="cloud">
            <a:avLst/>
          </a:prstGeom>
          <a:noFill/>
          <a:ln w="85725"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Server obfuscation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NDSS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12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762761" y="2355795"/>
            <a:ext cx="1372699" cy="904450"/>
            <a:chOff x="2373492" y="-88900"/>
            <a:chExt cx="1821827" cy="1553584"/>
          </a:xfrm>
        </p:grpSpPr>
        <p:pic>
          <p:nvPicPr>
            <p:cNvPr id="11" name="Picture 10" descr="MC9004316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235" y="228600"/>
              <a:ext cx="1236084" cy="1236084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sp>
          <p:nvSpPr>
            <p:cNvPr id="12" name="TextBox 11"/>
            <p:cNvSpPr txBox="1"/>
            <p:nvPr/>
          </p:nvSpPr>
          <p:spPr>
            <a:xfrm>
              <a:off x="2373492" y="-88900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13" name="Picture 12" descr="blocked-websit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695" y="4673124"/>
            <a:ext cx="1368257" cy="1139186"/>
          </a:xfrm>
          <a:prstGeom prst="rect">
            <a:avLst/>
          </a:prstGeom>
          <a:ln w="73025">
            <a:solidFill>
              <a:srgbClr val="FF0000"/>
            </a:solidFill>
          </a:ln>
        </p:spPr>
      </p:pic>
      <p:sp>
        <p:nvSpPr>
          <p:cNvPr id="26" name="TextBox 25"/>
          <p:cNvSpPr txBox="1"/>
          <p:nvPr/>
        </p:nvSpPr>
        <p:spPr>
          <a:xfrm>
            <a:off x="541108" y="3306377"/>
            <a:ext cx="727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054061" y="3096815"/>
            <a:ext cx="1135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FreeWave</a:t>
            </a:r>
            <a:endParaRPr lang="en-US" dirty="0" smtClean="0"/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pic>
        <p:nvPicPr>
          <p:cNvPr id="28" name="Picture 27" descr="wave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1" t="11744" r="18805" b="40844"/>
          <a:stretch/>
        </p:blipFill>
        <p:spPr>
          <a:xfrm>
            <a:off x="7377723" y="2001412"/>
            <a:ext cx="905526" cy="549420"/>
          </a:xfrm>
          <a:prstGeom prst="rect">
            <a:avLst/>
          </a:prstGeom>
        </p:spPr>
      </p:pic>
      <p:pic>
        <p:nvPicPr>
          <p:cNvPr id="7" name="Picture 6" descr="MP900433153.JPG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94"/>
          <a:stretch/>
        </p:blipFill>
        <p:spPr>
          <a:xfrm>
            <a:off x="457200" y="2787194"/>
            <a:ext cx="822960" cy="635693"/>
          </a:xfrm>
          <a:prstGeom prst="rect">
            <a:avLst/>
          </a:prstGeom>
        </p:spPr>
      </p:pic>
      <p:cxnSp>
        <p:nvCxnSpPr>
          <p:cNvPr id="29" name="Straight Connector 28"/>
          <p:cNvCxnSpPr>
            <a:stCxn id="7" idx="3"/>
          </p:cNvCxnSpPr>
          <p:nvPr/>
        </p:nvCxnSpPr>
        <p:spPr>
          <a:xfrm flipV="1">
            <a:off x="1280160" y="2901069"/>
            <a:ext cx="6072272" cy="203972"/>
          </a:xfrm>
          <a:prstGeom prst="line">
            <a:avLst/>
          </a:prstGeom>
          <a:ln w="177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199520" y="2901069"/>
            <a:ext cx="6362706" cy="204909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7550573" y="2901069"/>
            <a:ext cx="419571" cy="1712680"/>
          </a:xfrm>
          <a:custGeom>
            <a:avLst/>
            <a:gdLst>
              <a:gd name="connsiteX0" fmla="*/ 0 w 419571"/>
              <a:gd name="connsiteY0" fmla="*/ 0 h 1712680"/>
              <a:gd name="connsiteX1" fmla="*/ 337911 w 419571"/>
              <a:gd name="connsiteY1" fmla="*/ 174764 h 1712680"/>
              <a:gd name="connsiteX2" fmla="*/ 407824 w 419571"/>
              <a:gd name="connsiteY2" fmla="*/ 897118 h 1712680"/>
              <a:gd name="connsiteX3" fmla="*/ 419476 w 419571"/>
              <a:gd name="connsiteY3" fmla="*/ 1712680 h 171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571" h="1712680">
                <a:moveTo>
                  <a:pt x="0" y="0"/>
                </a:moveTo>
                <a:cubicBezTo>
                  <a:pt x="134970" y="12622"/>
                  <a:pt x="269940" y="25244"/>
                  <a:pt x="337911" y="174764"/>
                </a:cubicBezTo>
                <a:cubicBezTo>
                  <a:pt x="405882" y="324284"/>
                  <a:pt x="394230" y="640799"/>
                  <a:pt x="407824" y="897118"/>
                </a:cubicBezTo>
                <a:cubicBezTo>
                  <a:pt x="421418" y="1153437"/>
                  <a:pt x="419476" y="1712680"/>
                  <a:pt x="419476" y="1712680"/>
                </a:cubicBezTo>
              </a:path>
            </a:pathLst>
          </a:custGeom>
          <a:ln w="635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gvoice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3695" y="2216247"/>
            <a:ext cx="594249" cy="594249"/>
          </a:xfrm>
          <a:prstGeom prst="rect">
            <a:avLst/>
          </a:prstGeom>
        </p:spPr>
      </p:pic>
      <p:pic>
        <p:nvPicPr>
          <p:cNvPr id="22" name="Picture 21" descr="gvoice.jpe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554" y="1976560"/>
            <a:ext cx="594249" cy="59424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462762" y="2100552"/>
            <a:ext cx="1002282" cy="1360585"/>
            <a:chOff x="4462762" y="1669465"/>
            <a:chExt cx="1002282" cy="1360585"/>
          </a:xfrm>
        </p:grpSpPr>
        <p:pic>
          <p:nvPicPr>
            <p:cNvPr id="8" name="Picture 7" descr="google.jpe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462762" y="1669465"/>
              <a:ext cx="1002282" cy="561278"/>
            </a:xfrm>
            <a:prstGeom prst="rect">
              <a:avLst/>
            </a:prstGeom>
          </p:spPr>
        </p:pic>
        <p:pic>
          <p:nvPicPr>
            <p:cNvPr id="24" name="Picture 23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84437" y="2111568"/>
              <a:ext cx="600075" cy="91848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12958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directions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561998"/>
            <a:ext cx="7620000" cy="3838801"/>
          </a:xfrm>
        </p:spPr>
        <p:txBody>
          <a:bodyPr/>
          <a:lstStyle/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Embed into Video of VoIP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Find other protocol to tunnel</a:t>
            </a:r>
          </a:p>
          <a:p>
            <a:pPr lvl="1"/>
            <a:r>
              <a:rPr lang="en-US" dirty="0" smtClean="0"/>
              <a:t>Look for better </a:t>
            </a:r>
            <a:r>
              <a:rPr lang="en-US" b="1" dirty="0" smtClean="0"/>
              <a:t>efficiency</a:t>
            </a:r>
            <a:endParaRPr lang="en-US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NDSS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744086" y="1916025"/>
            <a:ext cx="27997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IP</a:t>
            </a:r>
            <a:r>
              <a:rPr lang="en-US" sz="2400" dirty="0" smtClean="0"/>
              <a:t> over </a:t>
            </a:r>
            <a:r>
              <a:rPr lang="en-US" sz="2400" dirty="0" smtClean="0">
                <a:solidFill>
                  <a:srgbClr val="0000FF"/>
                </a:solidFill>
              </a:rPr>
              <a:t>Voice</a:t>
            </a:r>
            <a:r>
              <a:rPr lang="en-US" sz="2400" dirty="0" smtClean="0"/>
              <a:t>-over-</a:t>
            </a:r>
            <a:r>
              <a:rPr lang="en-US" sz="2400" dirty="0" smtClean="0">
                <a:solidFill>
                  <a:srgbClr val="FF0000"/>
                </a:solidFill>
              </a:rPr>
              <a:t>IP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374783" y="1922282"/>
            <a:ext cx="15068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Voice </a:t>
            </a:r>
            <a:r>
              <a:rPr lang="en-US" sz="2400" dirty="0" smtClean="0"/>
              <a:t>over</a:t>
            </a:r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455151" y="1918477"/>
            <a:ext cx="10525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IP </a:t>
            </a:r>
            <a:r>
              <a:rPr lang="en-US" sz="2400" dirty="0" smtClean="0">
                <a:solidFill>
                  <a:srgbClr val="2F2B20"/>
                </a:solidFill>
              </a:rPr>
              <a:t>over</a:t>
            </a:r>
            <a:endParaRPr lang="en-US" sz="2400" dirty="0">
              <a:solidFill>
                <a:srgbClr val="2F2B2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91632" y="1922282"/>
            <a:ext cx="39716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2F2B20"/>
                </a:solidFill>
              </a:rPr>
              <a:t>…</a:t>
            </a:r>
            <a:endParaRPr lang="en-US" sz="2400" dirty="0">
              <a:solidFill>
                <a:srgbClr val="2F2B2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653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Questions!</a:t>
            </a:r>
            <a:endParaRPr lang="en-US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NDSS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6358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Censorship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Internet is a big </a:t>
            </a:r>
            <a:r>
              <a:rPr lang="en-US" b="1" dirty="0"/>
              <a:t>threat</a:t>
            </a:r>
            <a:r>
              <a:rPr lang="en-US" dirty="0"/>
              <a:t> to repressive regimes!</a:t>
            </a:r>
          </a:p>
          <a:p>
            <a:endParaRPr lang="en-US" dirty="0" smtClean="0"/>
          </a:p>
          <a:p>
            <a:r>
              <a:rPr lang="en-US" dirty="0"/>
              <a:t>Repressive regimes </a:t>
            </a:r>
            <a:r>
              <a:rPr lang="en-US" b="1" dirty="0"/>
              <a:t>censor</a:t>
            </a:r>
            <a:r>
              <a:rPr lang="en-US" dirty="0"/>
              <a:t> the Internet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IP filtering, DNS hijacking, Deep packet-inspection, etc.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Circumvention systems</a:t>
            </a:r>
            <a:endParaRPr lang="en-US" dirty="0"/>
          </a:p>
          <a:p>
            <a:endParaRPr lang="en-US" dirty="0" smtClean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NDSS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6" name="Picture 5" descr="anonymize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021" y="4103286"/>
            <a:ext cx="2026206" cy="472781"/>
          </a:xfrm>
          <a:prstGeom prst="rect">
            <a:avLst/>
          </a:prstGeom>
        </p:spPr>
      </p:pic>
      <p:pic>
        <p:nvPicPr>
          <p:cNvPr id="7" name="Picture 6" descr="ultrasurf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331" y="5277381"/>
            <a:ext cx="2168790" cy="795473"/>
          </a:xfrm>
          <a:prstGeom prst="rect">
            <a:avLst/>
          </a:prstGeom>
        </p:spPr>
      </p:pic>
      <p:pic>
        <p:nvPicPr>
          <p:cNvPr id="8" name="Picture 7" descr="Tor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2331" y="4116900"/>
            <a:ext cx="1500892" cy="840499"/>
          </a:xfrm>
          <a:prstGeom prst="rect">
            <a:avLst/>
          </a:prstGeom>
        </p:spPr>
      </p:pic>
      <p:pic>
        <p:nvPicPr>
          <p:cNvPr id="9" name="Picture 8" descr="psiph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777" y="4830527"/>
            <a:ext cx="1937902" cy="584754"/>
          </a:xfrm>
          <a:prstGeom prst="rect">
            <a:avLst/>
          </a:prstGeom>
        </p:spPr>
      </p:pic>
      <p:pic>
        <p:nvPicPr>
          <p:cNvPr id="10" name="Picture 9" descr="gpass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9114" y="5475248"/>
            <a:ext cx="1376226" cy="569952"/>
          </a:xfrm>
          <a:prstGeom prst="rect">
            <a:avLst/>
          </a:prstGeom>
        </p:spPr>
      </p:pic>
      <p:pic>
        <p:nvPicPr>
          <p:cNvPr id="11" name="Picture 10" descr="Freenet.jpg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67" t="24181" r="8134" b="23820"/>
          <a:stretch/>
        </p:blipFill>
        <p:spPr>
          <a:xfrm>
            <a:off x="6268285" y="4116900"/>
            <a:ext cx="1040062" cy="64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6396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stage in the arms race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threat model has changed</a:t>
            </a:r>
          </a:p>
          <a:p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Past: detect circumvention end-points</a:t>
            </a:r>
          </a:p>
          <a:p>
            <a:pPr>
              <a:buFont typeface="Wingdings" charset="2"/>
              <a:buChar char="Ø"/>
            </a:pPr>
            <a:r>
              <a:rPr lang="en-US" dirty="0" smtClean="0"/>
              <a:t>Now: detect circumvention traffic also</a:t>
            </a:r>
          </a:p>
          <a:p>
            <a:pPr lvl="2"/>
            <a:endParaRPr lang="en-US" dirty="0" smtClean="0"/>
          </a:p>
          <a:p>
            <a:pPr lvl="1"/>
            <a:endParaRPr lang="en-US" dirty="0"/>
          </a:p>
          <a:p>
            <a:pPr marL="114300" indent="0" algn="ctr">
              <a:buNone/>
            </a:pPr>
            <a:r>
              <a:rPr lang="en-US" b="1" dirty="0" smtClean="0"/>
              <a:t>We need </a:t>
            </a:r>
            <a:r>
              <a:rPr lang="en-US" b="1" dirty="0" smtClean="0">
                <a:solidFill>
                  <a:srgbClr val="FF0000"/>
                </a:solidFill>
              </a:rPr>
              <a:t>traffic </a:t>
            </a:r>
            <a:r>
              <a:rPr lang="en-US" b="1" dirty="0" err="1" smtClean="0">
                <a:solidFill>
                  <a:srgbClr val="FF0000"/>
                </a:solidFill>
              </a:rPr>
              <a:t>unobservability</a:t>
            </a:r>
            <a:endParaRPr lang="en-US" b="1" dirty="0" smtClean="0">
              <a:solidFill>
                <a:srgbClr val="FF0000"/>
              </a:solidFill>
            </a:endParaRPr>
          </a:p>
          <a:p>
            <a:pPr marL="114300" indent="0" algn="ctr">
              <a:buNone/>
            </a:pPr>
            <a:r>
              <a:rPr lang="en-US" dirty="0"/>
              <a:t>a</a:t>
            </a:r>
            <a:r>
              <a:rPr lang="en-US" dirty="0" smtClean="0"/>
              <a:t>gainst </a:t>
            </a:r>
            <a:r>
              <a:rPr lang="en-US" b="1" dirty="0" smtClean="0"/>
              <a:t>passive</a:t>
            </a:r>
            <a:r>
              <a:rPr lang="en-US" dirty="0" smtClean="0"/>
              <a:t>, </a:t>
            </a:r>
            <a:r>
              <a:rPr lang="en-US" b="1" dirty="0" smtClean="0"/>
              <a:t>active</a:t>
            </a:r>
            <a:r>
              <a:rPr lang="en-US" dirty="0" smtClean="0"/>
              <a:t>, or </a:t>
            </a:r>
            <a:r>
              <a:rPr lang="en-US" b="1" dirty="0" smtClean="0"/>
              <a:t>proactive</a:t>
            </a:r>
            <a:r>
              <a:rPr lang="en-US" dirty="0" smtClean="0"/>
              <a:t> analysis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NDSS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56640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recent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A promising </a:t>
            </a:r>
            <a:r>
              <a:rPr lang="en-US" dirty="0" smtClean="0"/>
              <a:t>approach: </a:t>
            </a:r>
            <a:r>
              <a:rPr lang="en-US" b="1" dirty="0" smtClean="0"/>
              <a:t>hide</a:t>
            </a:r>
            <a:r>
              <a:rPr lang="en-US" dirty="0" smtClean="0"/>
              <a:t> circumvention traffic within </a:t>
            </a:r>
            <a:r>
              <a:rPr lang="en-US" b="1" dirty="0" smtClean="0"/>
              <a:t>popular </a:t>
            </a:r>
            <a:r>
              <a:rPr lang="en-US" dirty="0"/>
              <a:t>Internet </a:t>
            </a:r>
            <a:r>
              <a:rPr lang="en-US" dirty="0" smtClean="0"/>
              <a:t>protocols</a:t>
            </a:r>
            <a:endParaRPr lang="en-US" dirty="0"/>
          </a:p>
          <a:p>
            <a:pPr lvl="1"/>
            <a:r>
              <a:rPr lang="en-US" dirty="0" smtClean="0"/>
              <a:t>Censors are unlikely to </a:t>
            </a:r>
            <a:r>
              <a:rPr lang="en-US" dirty="0"/>
              <a:t>completely block that protocol 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 new trend: </a:t>
            </a:r>
            <a:r>
              <a:rPr lang="en-US" b="1" dirty="0" smtClean="0"/>
              <a:t>mimic </a:t>
            </a:r>
            <a:r>
              <a:rPr lang="en-US" dirty="0" smtClean="0"/>
              <a:t>the target protocol</a:t>
            </a:r>
          </a:p>
          <a:p>
            <a:pPr lvl="1"/>
            <a:r>
              <a:rPr lang="en-US" dirty="0" err="1" smtClean="0"/>
              <a:t>SkypeMorph</a:t>
            </a:r>
            <a:r>
              <a:rPr lang="en-US" dirty="0" smtClean="0"/>
              <a:t>, </a:t>
            </a:r>
            <a:r>
              <a:rPr lang="en-US" dirty="0" err="1" smtClean="0"/>
              <a:t>StegoTorus</a:t>
            </a:r>
            <a:r>
              <a:rPr lang="en-US" dirty="0" smtClean="0"/>
              <a:t>, and </a:t>
            </a:r>
            <a:r>
              <a:rPr lang="en-US" dirty="0" err="1" smtClean="0"/>
              <a:t>CensorSpoofer</a:t>
            </a:r>
            <a:r>
              <a:rPr lang="en-US" dirty="0" smtClean="0"/>
              <a:t> (CCS’12)</a:t>
            </a:r>
          </a:p>
          <a:p>
            <a:endParaRPr lang="en-US" dirty="0" smtClean="0"/>
          </a:p>
          <a:p>
            <a:r>
              <a:rPr lang="en-US" dirty="0" smtClean="0"/>
              <a:t>It’s hard to imitate network protocols</a:t>
            </a:r>
          </a:p>
          <a:p>
            <a:pPr marL="114300" indent="0" algn="ctr">
              <a:buNone/>
            </a:pPr>
            <a:r>
              <a:rPr lang="en-US" i="1" dirty="0"/>
              <a:t>The Parrot is Dead: Observing Unobservable Network </a:t>
            </a:r>
            <a:r>
              <a:rPr lang="en-US" i="1" dirty="0" smtClean="0"/>
              <a:t>Communications [Oakland’13]</a:t>
            </a:r>
            <a:endParaRPr lang="en-US" i="1" dirty="0"/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NDSS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04022" y="3596015"/>
            <a:ext cx="198629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</a:rPr>
              <a:t>FLAWED</a:t>
            </a:r>
            <a:endParaRPr lang="en-US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842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4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5" dur="indefinite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7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8" dur="indefinite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seek the same objective, but take a different approach:</a:t>
            </a:r>
          </a:p>
          <a:p>
            <a:pPr marL="411480" lvl="1" indent="0" algn="ctr">
              <a:buNone/>
            </a:pPr>
            <a:r>
              <a:rPr lang="en-US" b="1" i="1" dirty="0"/>
              <a:t>Run the target protocol</a:t>
            </a:r>
          </a:p>
          <a:p>
            <a:endParaRPr lang="en-US" dirty="0" smtClean="0"/>
          </a:p>
          <a:p>
            <a:r>
              <a:rPr lang="en-US" dirty="0" smtClean="0"/>
              <a:t>By running the target protocol no need to worry about implementation quirks, bugs, protocol details </a:t>
            </a:r>
          </a:p>
          <a:p>
            <a:endParaRPr lang="en-US" dirty="0" smtClean="0"/>
          </a:p>
          <a:p>
            <a:r>
              <a:rPr lang="en-US" dirty="0" smtClean="0"/>
              <a:t>Challenge: how to </a:t>
            </a:r>
            <a:r>
              <a:rPr lang="en-US" i="1" dirty="0" smtClean="0"/>
              <a:t>efficiently</a:t>
            </a:r>
            <a:r>
              <a:rPr lang="en-US" dirty="0" smtClean="0"/>
              <a:t> encapsulate traffic into the target protocol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NDSS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58881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 err="1" smtClean="0"/>
              <a:t>FreeWave</a:t>
            </a:r>
            <a:r>
              <a:rPr lang="en-US" sz="4400" dirty="0" smtClean="0"/>
              <a:t>: IP over Voice-over-IP</a:t>
            </a:r>
            <a:endParaRPr lang="en-US" sz="4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Target protocol: Voice-over IP (VoIP)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Why VoIP</a:t>
            </a:r>
          </a:p>
          <a:p>
            <a:pPr lvl="1"/>
            <a:r>
              <a:rPr lang="en-US" dirty="0" smtClean="0"/>
              <a:t>Widely used </a:t>
            </a:r>
            <a:r>
              <a:rPr lang="en-US" dirty="0"/>
              <a:t>protocol </a:t>
            </a:r>
            <a:r>
              <a:rPr lang="en-US" dirty="0" smtClean="0"/>
              <a:t>(only 663 Million Skype users)</a:t>
            </a:r>
          </a:p>
          <a:p>
            <a:pPr lvl="2"/>
            <a:r>
              <a:rPr lang="en-US" dirty="0" smtClean="0"/>
              <a:t>Collateral </a:t>
            </a:r>
            <a:r>
              <a:rPr lang="en-US" dirty="0"/>
              <a:t>damage to </a:t>
            </a:r>
            <a:r>
              <a:rPr lang="en-US" dirty="0" smtClean="0"/>
              <a:t>block</a:t>
            </a:r>
          </a:p>
          <a:p>
            <a:pPr lvl="1"/>
            <a:r>
              <a:rPr lang="en-US" dirty="0" smtClean="0"/>
              <a:t>Encrypted</a:t>
            </a:r>
          </a:p>
          <a:p>
            <a:pPr lvl="1"/>
            <a:endParaRPr lang="en-US" dirty="0"/>
          </a:p>
          <a:p>
            <a:r>
              <a:rPr lang="en-US" dirty="0" smtClean="0"/>
              <a:t>How to hide?</a:t>
            </a:r>
          </a:p>
          <a:p>
            <a:pPr lvl="1"/>
            <a:r>
              <a:rPr lang="en-US" dirty="0" smtClean="0"/>
              <a:t>The </a:t>
            </a:r>
            <a:r>
              <a:rPr lang="en-US" dirty="0" smtClean="0">
                <a:solidFill>
                  <a:srgbClr val="FF0000"/>
                </a:solidFill>
              </a:rPr>
              <a:t>dial-up modems </a:t>
            </a:r>
            <a:r>
              <a:rPr lang="en-US" dirty="0" smtClean="0"/>
              <a:t>are back!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NDSS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 descr="dialupmode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2929" y="3859945"/>
            <a:ext cx="3397810" cy="2548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8550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censor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456" t="-19" r="599" b="6155"/>
          <a:stretch/>
        </p:blipFill>
        <p:spPr>
          <a:xfrm>
            <a:off x="503300" y="4309263"/>
            <a:ext cx="1296866" cy="1491396"/>
          </a:xfrm>
          <a:prstGeom prst="rect">
            <a:avLst/>
          </a:prstGeom>
        </p:spPr>
      </p:pic>
      <p:pic>
        <p:nvPicPr>
          <p:cNvPr id="3" name="Picture 2" descr="wave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1" t="11744" r="18805" b="40844"/>
          <a:stretch/>
        </p:blipFill>
        <p:spPr>
          <a:xfrm>
            <a:off x="7377723" y="2001412"/>
            <a:ext cx="905526" cy="549420"/>
          </a:xfrm>
          <a:prstGeom prst="rect">
            <a:avLst/>
          </a:prstGeom>
        </p:spPr>
      </p:pic>
      <p:sp>
        <p:nvSpPr>
          <p:cNvPr id="17" name="Cloud 16"/>
          <p:cNvSpPr/>
          <p:nvPr/>
        </p:nvSpPr>
        <p:spPr>
          <a:xfrm>
            <a:off x="-35944" y="1611210"/>
            <a:ext cx="3213426" cy="2817628"/>
          </a:xfrm>
          <a:prstGeom prst="cloud">
            <a:avLst/>
          </a:prstGeom>
          <a:noFill/>
          <a:ln w="85725" cap="flat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FreeWave</a:t>
            </a:r>
            <a:r>
              <a:rPr lang="en-US" dirty="0" smtClean="0"/>
              <a:t> architecture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NDSS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7</a:t>
            </a:fld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762761" y="2355795"/>
            <a:ext cx="1372699" cy="904450"/>
            <a:chOff x="2373492" y="-88900"/>
            <a:chExt cx="1821827" cy="1553584"/>
          </a:xfrm>
        </p:grpSpPr>
        <p:pic>
          <p:nvPicPr>
            <p:cNvPr id="11" name="Picture 10" descr="MC900431616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9235" y="228600"/>
              <a:ext cx="1236084" cy="1236084"/>
            </a:xfrm>
            <a:prstGeom prst="rect">
              <a:avLst/>
            </a:prstGeom>
            <a:scene3d>
              <a:camera prst="orthographicFront">
                <a:rot lat="0" lon="10800000" rev="0"/>
              </a:camera>
              <a:lightRig rig="threePt" dir="t"/>
            </a:scene3d>
          </p:spPr>
        </p:pic>
        <p:sp>
          <p:nvSpPr>
            <p:cNvPr id="12" name="TextBox 11"/>
            <p:cNvSpPr txBox="1"/>
            <p:nvPr/>
          </p:nvSpPr>
          <p:spPr>
            <a:xfrm>
              <a:off x="2373492" y="-88900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</p:grpSp>
      <p:pic>
        <p:nvPicPr>
          <p:cNvPr id="13" name="Picture 12" descr="blocked-websites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7695" y="4673124"/>
            <a:ext cx="1368257" cy="1139186"/>
          </a:xfrm>
          <a:prstGeom prst="rect">
            <a:avLst/>
          </a:prstGeom>
          <a:ln w="73025">
            <a:solidFill>
              <a:srgbClr val="FF0000"/>
            </a:solidFill>
          </a:ln>
        </p:spPr>
      </p:pic>
      <p:pic>
        <p:nvPicPr>
          <p:cNvPr id="14" name="Picture 13" descr="skype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1660" y="2006736"/>
            <a:ext cx="560772" cy="568316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541108" y="3306377"/>
            <a:ext cx="727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Client</a:t>
            </a:r>
            <a:endParaRPr 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7054061" y="3096815"/>
            <a:ext cx="113594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err="1" smtClean="0"/>
              <a:t>FreeWave</a:t>
            </a:r>
            <a:endParaRPr lang="en-US" dirty="0" smtClean="0"/>
          </a:p>
          <a:p>
            <a:pPr algn="ctr"/>
            <a:r>
              <a:rPr lang="en-US" dirty="0" smtClean="0"/>
              <a:t>Server</a:t>
            </a:r>
            <a:endParaRPr lang="en-US" dirty="0"/>
          </a:p>
        </p:txBody>
      </p:sp>
      <p:pic>
        <p:nvPicPr>
          <p:cNvPr id="28" name="Picture 27" descr="wave3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81" t="11744" r="18805" b="40844"/>
          <a:stretch/>
        </p:blipFill>
        <p:spPr>
          <a:xfrm>
            <a:off x="7377723" y="2001412"/>
            <a:ext cx="905526" cy="549420"/>
          </a:xfrm>
          <a:prstGeom prst="rect">
            <a:avLst/>
          </a:prstGeom>
        </p:spPr>
      </p:pic>
      <p:pic>
        <p:nvPicPr>
          <p:cNvPr id="7" name="Picture 6" descr="MP900433153.JPG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694"/>
          <a:stretch/>
        </p:blipFill>
        <p:spPr>
          <a:xfrm>
            <a:off x="457200" y="2787194"/>
            <a:ext cx="822960" cy="635693"/>
          </a:xfrm>
          <a:prstGeom prst="rect">
            <a:avLst/>
          </a:prstGeom>
        </p:spPr>
      </p:pic>
      <p:cxnSp>
        <p:nvCxnSpPr>
          <p:cNvPr id="21" name="Straight Arrow Connector 20"/>
          <p:cNvCxnSpPr/>
          <p:nvPr/>
        </p:nvCxnSpPr>
        <p:spPr>
          <a:xfrm>
            <a:off x="1280160" y="3260245"/>
            <a:ext cx="5570498" cy="1912746"/>
          </a:xfrm>
          <a:prstGeom prst="straightConnector1">
            <a:avLst/>
          </a:prstGeom>
          <a:ln w="76200"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Multiply 19"/>
          <p:cNvSpPr/>
          <p:nvPr/>
        </p:nvSpPr>
        <p:spPr>
          <a:xfrm>
            <a:off x="3060960" y="3605878"/>
            <a:ext cx="822960" cy="822960"/>
          </a:xfrm>
          <a:prstGeom prst="mathMultiply">
            <a:avLst>
              <a:gd name="adj1" fmla="val 17090"/>
            </a:avLst>
          </a:prstGeom>
          <a:ln/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/>
          <a:lstStyle/>
          <a:p>
            <a:endParaRPr lang="en-US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cxnSp>
        <p:nvCxnSpPr>
          <p:cNvPr id="29" name="Straight Connector 28"/>
          <p:cNvCxnSpPr>
            <a:stCxn id="7" idx="3"/>
          </p:cNvCxnSpPr>
          <p:nvPr/>
        </p:nvCxnSpPr>
        <p:spPr>
          <a:xfrm flipV="1">
            <a:off x="1280160" y="2901069"/>
            <a:ext cx="6072272" cy="203972"/>
          </a:xfrm>
          <a:prstGeom prst="line">
            <a:avLst/>
          </a:prstGeom>
          <a:ln w="177800">
            <a:solidFill>
              <a:srgbClr val="33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1199520" y="2901069"/>
            <a:ext cx="6362706" cy="204909"/>
          </a:xfrm>
          <a:prstGeom prst="line">
            <a:avLst/>
          </a:prstGeom>
          <a:ln w="635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Freeform 39"/>
          <p:cNvSpPr/>
          <p:nvPr/>
        </p:nvSpPr>
        <p:spPr>
          <a:xfrm>
            <a:off x="7550573" y="2901069"/>
            <a:ext cx="419571" cy="1712680"/>
          </a:xfrm>
          <a:custGeom>
            <a:avLst/>
            <a:gdLst>
              <a:gd name="connsiteX0" fmla="*/ 0 w 419571"/>
              <a:gd name="connsiteY0" fmla="*/ 0 h 1712680"/>
              <a:gd name="connsiteX1" fmla="*/ 337911 w 419571"/>
              <a:gd name="connsiteY1" fmla="*/ 174764 h 1712680"/>
              <a:gd name="connsiteX2" fmla="*/ 407824 w 419571"/>
              <a:gd name="connsiteY2" fmla="*/ 897118 h 1712680"/>
              <a:gd name="connsiteX3" fmla="*/ 419476 w 419571"/>
              <a:gd name="connsiteY3" fmla="*/ 1712680 h 17126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19571" h="1712680">
                <a:moveTo>
                  <a:pt x="0" y="0"/>
                </a:moveTo>
                <a:cubicBezTo>
                  <a:pt x="134970" y="12622"/>
                  <a:pt x="269940" y="25244"/>
                  <a:pt x="337911" y="174764"/>
                </a:cubicBezTo>
                <a:cubicBezTo>
                  <a:pt x="405882" y="324284"/>
                  <a:pt x="394230" y="640799"/>
                  <a:pt x="407824" y="897118"/>
                </a:cubicBezTo>
                <a:cubicBezTo>
                  <a:pt x="421418" y="1153437"/>
                  <a:pt x="419476" y="1712680"/>
                  <a:pt x="419476" y="1712680"/>
                </a:cubicBezTo>
              </a:path>
            </a:pathLst>
          </a:custGeom>
          <a:ln w="63500"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 descr="skype.jpe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959" y="2242180"/>
            <a:ext cx="560772" cy="568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0743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9417E-6 -4.08744E-6 L -0.77959 0.03609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980" y="18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6" grpId="0"/>
      <p:bldP spid="27" grpId="0"/>
      <p:bldP spid="20" grpId="0" animBg="1"/>
      <p:bldP spid="20" grpId="1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System components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NDSS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8</a:t>
            </a:fld>
            <a:endParaRPr lang="en-US"/>
          </a:p>
        </p:txBody>
      </p:sp>
      <p:pic>
        <p:nvPicPr>
          <p:cNvPr id="7" name="Picture 6" descr="client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16" y="2809911"/>
            <a:ext cx="7747000" cy="1828800"/>
          </a:xfrm>
          <a:prstGeom prst="rect">
            <a:avLst/>
          </a:prstGeom>
        </p:spPr>
      </p:pic>
      <p:pic>
        <p:nvPicPr>
          <p:cNvPr id="8" name="Picture 7" descr="server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463" y="3773727"/>
            <a:ext cx="8275204" cy="16825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64870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89244E-6 -2.93954E-6 L -0.00173 -0.2221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" y="-111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MoDem</a:t>
            </a:r>
            <a:r>
              <a:rPr lang="en-US" dirty="0" smtClean="0"/>
              <a:t> component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typical acoustic modem</a:t>
            </a:r>
          </a:p>
          <a:p>
            <a:pPr lvl="1"/>
            <a:r>
              <a:rPr lang="en-US" dirty="0"/>
              <a:t>QAM modulation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Reliable transmission</a:t>
            </a:r>
          </a:p>
          <a:p>
            <a:pPr lvl="1"/>
            <a:r>
              <a:rPr lang="en-US" dirty="0" smtClean="0"/>
              <a:t>Turbo codes</a:t>
            </a:r>
          </a:p>
          <a:p>
            <a:pPr lvl="1"/>
            <a:r>
              <a:rPr lang="en-US" dirty="0" smtClean="0"/>
              <a:t>Use Preambles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NDSS 2013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D2B3B-882E-40F3-A32F-6DD516915044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6" name="Picture 5" descr="data_SI_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58" y="4240598"/>
            <a:ext cx="8403115" cy="1805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1842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Adjacency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Adjacency.thmx</Template>
  <TotalTime>6513</TotalTime>
  <Words>424</Words>
  <Application>Microsoft Macintosh PowerPoint</Application>
  <PresentationFormat>On-screen Show (4:3)</PresentationFormat>
  <Paragraphs>122</Paragraphs>
  <Slides>14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Adjacency</vt:lpstr>
      <vt:lpstr>I Want My Voice to Be Heard:  IP over Voice-over-IP  for Unobservable Censorship Circumvention </vt:lpstr>
      <vt:lpstr>Internet Censorship</vt:lpstr>
      <vt:lpstr>New stage in the arms race</vt:lpstr>
      <vt:lpstr>A recent approach</vt:lpstr>
      <vt:lpstr>Our approach</vt:lpstr>
      <vt:lpstr>FreeWave: IP over Voice-over-IP</vt:lpstr>
      <vt:lpstr>FreeWave architecture </vt:lpstr>
      <vt:lpstr>System components</vt:lpstr>
      <vt:lpstr>MoDem component</vt:lpstr>
      <vt:lpstr>Evaluations</vt:lpstr>
      <vt:lpstr>FreeWave’s unobservability</vt:lpstr>
      <vt:lpstr>Server obfuscation </vt:lpstr>
      <vt:lpstr>Future directions</vt:lpstr>
      <vt:lpstr>Questions!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want my voice to be heard: IP over Voice-over-IP  for unobservable censorship circumvention </dc:title>
  <dc:creator>amir </dc:creator>
  <cp:lastModifiedBy>amir </cp:lastModifiedBy>
  <cp:revision>104</cp:revision>
  <dcterms:created xsi:type="dcterms:W3CDTF">2013-02-13T23:39:22Z</dcterms:created>
  <dcterms:modified xsi:type="dcterms:W3CDTF">2013-05-21T18:20:19Z</dcterms:modified>
</cp:coreProperties>
</file>